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315" r:id="rId3"/>
    <p:sldId id="295" r:id="rId4"/>
    <p:sldId id="296" r:id="rId5"/>
    <p:sldId id="297" r:id="rId6"/>
    <p:sldId id="298" r:id="rId7"/>
    <p:sldId id="257" r:id="rId8"/>
    <p:sldId id="317" r:id="rId9"/>
    <p:sldId id="318" r:id="rId10"/>
    <p:sldId id="319" r:id="rId11"/>
    <p:sldId id="261" r:id="rId12"/>
    <p:sldId id="262" r:id="rId13"/>
    <p:sldId id="263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14" r:id="rId23"/>
    <p:sldId id="308" r:id="rId24"/>
    <p:sldId id="309" r:id="rId25"/>
    <p:sldId id="310" r:id="rId26"/>
    <p:sldId id="311" r:id="rId27"/>
    <p:sldId id="312" r:id="rId28"/>
    <p:sldId id="313" r:id="rId2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8AE22-BE29-440F-8681-16E27FC304F6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BB021-E569-43D2-9C24-D182F42C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39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D556-1846-48E8-94A7-15416BC2B176}" type="slidenum">
              <a:rPr lang="ru-RU" altLang="ru-RU" smtClean="0"/>
              <a:pPr/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1882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DC91A-0213-4E58-A250-7EAE82675109}" type="datetimeFigureOut">
              <a:rPr lang="ru-RU"/>
              <a:pPr>
                <a:defRPr/>
              </a:pPr>
              <a:t>12.09.2023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A8047-67BE-4AC6-9B55-2B971F978A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839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2BFF8-CB8D-4E53-A2A6-E8C09FC28029}" type="datetime1">
              <a:rPr lang="ru-RU" altLang="ru-RU"/>
              <a:pPr>
                <a:defRPr/>
              </a:pPr>
              <a:t>12.09.2023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355779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8461" y="434720"/>
            <a:ext cx="4721225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2813" y="2941812"/>
            <a:ext cx="8557260" cy="3731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61" y="228600"/>
            <a:ext cx="9144000" cy="685799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624361" y="4167664"/>
            <a:ext cx="7061834" cy="516167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40335" marR="958850" algn="ctr">
              <a:lnSpc>
                <a:spcPts val="3460"/>
              </a:lnSpc>
              <a:spcBef>
                <a:spcPts val="525"/>
              </a:spcBef>
            </a:pPr>
            <a:r>
              <a:rPr sz="3200" b="1" spc="-5" dirty="0">
                <a:latin typeface="Times New Roman"/>
                <a:cs typeface="Times New Roman"/>
              </a:rPr>
              <a:t>в </a:t>
            </a:r>
            <a:r>
              <a:rPr sz="3200" b="1" dirty="0" smtClean="0">
                <a:latin typeface="Times New Roman"/>
                <a:cs typeface="Times New Roman"/>
              </a:rPr>
              <a:t>202</a:t>
            </a:r>
            <a:r>
              <a:rPr lang="en-US" sz="3200" b="1" dirty="0" smtClean="0">
                <a:latin typeface="Times New Roman"/>
                <a:cs typeface="Times New Roman"/>
              </a:rPr>
              <a:t>3</a:t>
            </a:r>
            <a:r>
              <a:rPr sz="3200" b="1" dirty="0" smtClean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– </a:t>
            </a:r>
            <a:r>
              <a:rPr sz="3200" b="1" dirty="0" smtClean="0">
                <a:latin typeface="Times New Roman"/>
                <a:cs typeface="Times New Roman"/>
              </a:rPr>
              <a:t>202</a:t>
            </a:r>
            <a:r>
              <a:rPr lang="en-US" sz="3200" b="1" dirty="0" smtClean="0">
                <a:latin typeface="Times New Roman"/>
                <a:cs typeface="Times New Roman"/>
              </a:rPr>
              <a:t>4</a:t>
            </a:r>
            <a:r>
              <a:rPr sz="3200" b="1" dirty="0" smtClean="0">
                <a:latin typeface="Times New Roman"/>
                <a:cs typeface="Times New Roman"/>
              </a:rPr>
              <a:t> </a:t>
            </a:r>
            <a:r>
              <a:rPr sz="3200" b="1" spc="-10" dirty="0" err="1">
                <a:latin typeface="Times New Roman"/>
                <a:cs typeface="Times New Roman"/>
              </a:rPr>
              <a:t>учебном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50" dirty="0" err="1" smtClean="0">
                <a:latin typeface="Times New Roman"/>
                <a:cs typeface="Times New Roman"/>
              </a:rPr>
              <a:t>году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905000" y="2590800"/>
            <a:ext cx="5943600" cy="73866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Итоговое сочинение</a:t>
            </a:r>
            <a:endParaRPr lang="ru-RU" sz="4800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1952389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4720"/>
            <a:ext cx="7467599" cy="948978"/>
          </a:xfrm>
        </p:spPr>
        <p:txBody>
          <a:bodyPr/>
          <a:lstStyle/>
          <a:p>
            <a:pPr marL="6350" algn="ctr">
              <a:lnSpc>
                <a:spcPts val="3650"/>
              </a:lnSpc>
              <a:spcBef>
                <a:spcPts val="95"/>
              </a:spcBef>
            </a:pPr>
            <a:r>
              <a:rPr lang="ru-RU" spc="-130" dirty="0">
                <a:solidFill>
                  <a:srgbClr val="FF0000"/>
                </a:solidFill>
              </a:rPr>
              <a:t>РАЗДЕЛ</a:t>
            </a:r>
            <a:r>
              <a:rPr lang="ru-RU" spc="-25" dirty="0">
                <a:solidFill>
                  <a:srgbClr val="FF0000"/>
                </a:solidFill>
              </a:rPr>
              <a:t> </a:t>
            </a:r>
            <a:r>
              <a:rPr lang="ru-RU" spc="-5" dirty="0">
                <a:solidFill>
                  <a:srgbClr val="FF0000"/>
                </a:solidFill>
              </a:rPr>
              <a:t>3</a:t>
            </a:r>
            <a:r>
              <a:rPr lang="ru-RU" dirty="0"/>
              <a:t/>
            </a:r>
            <a:br>
              <a:rPr lang="ru-RU" dirty="0"/>
            </a:br>
            <a:r>
              <a:rPr lang="ru-RU" spc="-20" dirty="0"/>
              <a:t>Природа</a:t>
            </a:r>
            <a:r>
              <a:rPr lang="ru-RU" spc="10" dirty="0"/>
              <a:t> </a:t>
            </a:r>
            <a:r>
              <a:rPr lang="ru-RU" spc="-5" dirty="0"/>
              <a:t>и</a:t>
            </a:r>
            <a:r>
              <a:rPr lang="ru-RU" spc="20" dirty="0"/>
              <a:t> </a:t>
            </a:r>
            <a:r>
              <a:rPr lang="ru-RU" spc="-45" dirty="0"/>
              <a:t>культура</a:t>
            </a:r>
            <a:r>
              <a:rPr lang="ru-RU" spc="5" dirty="0"/>
              <a:t> </a:t>
            </a:r>
            <a:r>
              <a:rPr lang="ru-RU" spc="-5" dirty="0"/>
              <a:t>в </a:t>
            </a:r>
            <a:r>
              <a:rPr lang="ru-RU" spc="-15" dirty="0"/>
              <a:t>жизни</a:t>
            </a:r>
            <a:r>
              <a:rPr lang="ru-RU" spc="45" dirty="0"/>
              <a:t> </a:t>
            </a:r>
            <a:r>
              <a:rPr lang="ru-RU" spc="-20" dirty="0"/>
              <a:t>человека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90599" y="2286000"/>
            <a:ext cx="7860029" cy="1723549"/>
          </a:xfrm>
        </p:spPr>
        <p:txBody>
          <a:bodyPr/>
          <a:lstStyle/>
          <a:p>
            <a:pPr algn="l"/>
            <a:r>
              <a:rPr lang="ru-RU" sz="2800" b="0" dirty="0"/>
              <a:t>3.1. Природа и человек.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/>
              <a:t>3.2. Наука и человек.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/>
              <a:t>3.3. Искусство и человек.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/>
              <a:t>3.4. Язык и языковая личность.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3023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1024" y="1937715"/>
            <a:ext cx="7734300" cy="390906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6985" algn="just">
              <a:lnSpc>
                <a:spcPct val="90000"/>
              </a:lnSpc>
              <a:spcBef>
                <a:spcPts val="445"/>
              </a:spcBef>
            </a:pPr>
            <a:r>
              <a:rPr sz="2800" spc="5" dirty="0">
                <a:latin typeface="Times New Roman"/>
                <a:cs typeface="Times New Roman"/>
              </a:rPr>
              <a:t>В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каждый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комплект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тем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итогового</a:t>
            </a:r>
            <a:r>
              <a:rPr sz="2800" spc="6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сочинения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будут </a:t>
            </a:r>
            <a:r>
              <a:rPr sz="2800" spc="-15" dirty="0">
                <a:latin typeface="Times New Roman"/>
                <a:cs typeface="Times New Roman"/>
              </a:rPr>
              <a:t>включены </a:t>
            </a:r>
            <a:r>
              <a:rPr sz="2800" b="1" spc="-5" dirty="0">
                <a:latin typeface="Times New Roman"/>
                <a:cs typeface="Times New Roman"/>
              </a:rPr>
              <a:t>по </a:t>
            </a:r>
            <a:r>
              <a:rPr sz="2800" b="1" dirty="0">
                <a:latin typeface="Times New Roman"/>
                <a:cs typeface="Times New Roman"/>
              </a:rPr>
              <a:t>две </a:t>
            </a:r>
            <a:r>
              <a:rPr sz="2800" b="1" spc="-5" dirty="0">
                <a:latin typeface="Times New Roman"/>
                <a:cs typeface="Times New Roman"/>
              </a:rPr>
              <a:t>темы из </a:t>
            </a:r>
            <a:r>
              <a:rPr sz="2800" b="1" spc="-25" dirty="0">
                <a:latin typeface="Times New Roman"/>
                <a:cs typeface="Times New Roman"/>
              </a:rPr>
              <a:t>каждого </a:t>
            </a:r>
            <a:r>
              <a:rPr sz="2800" b="1" spc="-10" dirty="0">
                <a:latin typeface="Times New Roman"/>
                <a:cs typeface="Times New Roman"/>
              </a:rPr>
              <a:t>раздела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банка:</a:t>
            </a:r>
            <a:endParaRPr sz="2800">
              <a:latin typeface="Times New Roman"/>
              <a:cs typeface="Times New Roman"/>
            </a:endParaRPr>
          </a:p>
          <a:p>
            <a:pPr marL="240665" marR="5080" indent="-228600">
              <a:lnSpc>
                <a:spcPts val="302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30" dirty="0">
                <a:latin typeface="Times New Roman"/>
                <a:cs typeface="Times New Roman"/>
              </a:rPr>
              <a:t>Темы</a:t>
            </a:r>
            <a:r>
              <a:rPr sz="2800" b="1" spc="235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1,</a:t>
            </a:r>
            <a:r>
              <a:rPr sz="2800" b="1" spc="229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2</a:t>
            </a:r>
            <a:r>
              <a:rPr sz="2800" b="1" spc="2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«Духовно-нравственные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ориентиры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жизни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человека».</a:t>
            </a:r>
            <a:endParaRPr sz="2800">
              <a:latin typeface="Times New Roman"/>
              <a:cs typeface="Times New Roman"/>
            </a:endParaRPr>
          </a:p>
          <a:p>
            <a:pPr marL="240665" marR="6985" indent="-228600">
              <a:lnSpc>
                <a:spcPts val="303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30" dirty="0">
                <a:latin typeface="Times New Roman"/>
                <a:cs typeface="Times New Roman"/>
              </a:rPr>
              <a:t>Темы</a:t>
            </a:r>
            <a:r>
              <a:rPr sz="2800" b="1" spc="65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3,</a:t>
            </a:r>
            <a:r>
              <a:rPr sz="2800" b="1" spc="35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4</a:t>
            </a:r>
            <a:r>
              <a:rPr sz="2800" b="1" spc="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«Семья,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общество,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Отечество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жизни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человека».</a:t>
            </a:r>
            <a:endParaRPr sz="2800">
              <a:latin typeface="Times New Roman"/>
              <a:cs typeface="Times New Roman"/>
            </a:endParaRPr>
          </a:p>
          <a:p>
            <a:pPr marL="240665" marR="6985" indent="-228600">
              <a:lnSpc>
                <a:spcPts val="302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  <a:tab pos="1430020" algn="l"/>
                <a:tab pos="1981835" algn="l"/>
                <a:tab pos="2448560" algn="l"/>
                <a:tab pos="4223385" algn="l"/>
                <a:tab pos="4701540" algn="l"/>
                <a:tab pos="6305550" algn="l"/>
                <a:tab pos="6760209" algn="l"/>
              </a:tabLst>
            </a:pPr>
            <a:r>
              <a:rPr sz="2800" b="1" spc="-95" dirty="0">
                <a:latin typeface="Times New Roman"/>
                <a:cs typeface="Times New Roman"/>
              </a:rPr>
              <a:t>Т</a:t>
            </a:r>
            <a:r>
              <a:rPr sz="2800" b="1" spc="-25" dirty="0">
                <a:latin typeface="Times New Roman"/>
                <a:cs typeface="Times New Roman"/>
              </a:rPr>
              <a:t>е</a:t>
            </a:r>
            <a:r>
              <a:rPr sz="2800" b="1" dirty="0">
                <a:latin typeface="Times New Roman"/>
                <a:cs typeface="Times New Roman"/>
              </a:rPr>
              <a:t>м</a:t>
            </a:r>
            <a:r>
              <a:rPr sz="2800" b="1" spc="5" dirty="0">
                <a:latin typeface="Times New Roman"/>
                <a:cs typeface="Times New Roman"/>
              </a:rPr>
              <a:t>ы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10" dirty="0">
                <a:latin typeface="Times New Roman"/>
                <a:cs typeface="Times New Roman"/>
              </a:rPr>
              <a:t>5</a:t>
            </a:r>
            <a:r>
              <a:rPr sz="2800" b="1" dirty="0">
                <a:latin typeface="Times New Roman"/>
                <a:cs typeface="Times New Roman"/>
              </a:rPr>
              <a:t>,	6	</a:t>
            </a:r>
            <a:r>
              <a:rPr sz="2800" spc="-15" dirty="0">
                <a:latin typeface="Times New Roman"/>
                <a:cs typeface="Times New Roman"/>
              </a:rPr>
              <a:t>«П</a:t>
            </a:r>
            <a:r>
              <a:rPr sz="2800" spc="5" dirty="0">
                <a:latin typeface="Times New Roman"/>
                <a:cs typeface="Times New Roman"/>
              </a:rPr>
              <a:t>р</a:t>
            </a:r>
            <a:r>
              <a:rPr sz="2800" spc="-15" dirty="0">
                <a:latin typeface="Times New Roman"/>
                <a:cs typeface="Times New Roman"/>
              </a:rPr>
              <a:t>ир</a:t>
            </a:r>
            <a:r>
              <a:rPr sz="2800" spc="-60" dirty="0">
                <a:latin typeface="Times New Roman"/>
                <a:cs typeface="Times New Roman"/>
              </a:rPr>
              <a:t>о</a:t>
            </a:r>
            <a:r>
              <a:rPr sz="2800" spc="-15" dirty="0">
                <a:latin typeface="Times New Roman"/>
                <a:cs typeface="Times New Roman"/>
              </a:rPr>
              <a:t>д</a:t>
            </a:r>
            <a:r>
              <a:rPr sz="2800" dirty="0">
                <a:latin typeface="Times New Roman"/>
                <a:cs typeface="Times New Roman"/>
              </a:rPr>
              <a:t>а	и	</a:t>
            </a:r>
            <a:r>
              <a:rPr sz="2800" spc="-45" dirty="0">
                <a:latin typeface="Times New Roman"/>
                <a:cs typeface="Times New Roman"/>
              </a:rPr>
              <a:t>к</a:t>
            </a:r>
            <a:r>
              <a:rPr sz="2800" spc="-160" dirty="0">
                <a:latin typeface="Times New Roman"/>
                <a:cs typeface="Times New Roman"/>
              </a:rPr>
              <a:t>у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spc="-105" dirty="0">
                <a:latin typeface="Times New Roman"/>
                <a:cs typeface="Times New Roman"/>
              </a:rPr>
              <a:t>ь</a:t>
            </a:r>
            <a:r>
              <a:rPr sz="2800" spc="-30" dirty="0">
                <a:latin typeface="Times New Roman"/>
                <a:cs typeface="Times New Roman"/>
              </a:rPr>
              <a:t>т</a:t>
            </a:r>
            <a:r>
              <a:rPr sz="2800" spc="-40" dirty="0">
                <a:latin typeface="Times New Roman"/>
                <a:cs typeface="Times New Roman"/>
              </a:rPr>
              <a:t>у</a:t>
            </a:r>
            <a:r>
              <a:rPr sz="2800" spc="5" dirty="0">
                <a:latin typeface="Times New Roman"/>
                <a:cs typeface="Times New Roman"/>
              </a:rPr>
              <a:t>р</a:t>
            </a:r>
            <a:r>
              <a:rPr sz="2800" dirty="0">
                <a:latin typeface="Times New Roman"/>
                <a:cs typeface="Times New Roman"/>
              </a:rPr>
              <a:t>а	в	</a:t>
            </a:r>
            <a:r>
              <a:rPr sz="2800" spc="5" dirty="0">
                <a:latin typeface="Times New Roman"/>
                <a:cs typeface="Times New Roman"/>
              </a:rPr>
              <a:t>ж</a:t>
            </a:r>
            <a:r>
              <a:rPr sz="2800" spc="10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з</a:t>
            </a:r>
            <a:r>
              <a:rPr sz="2800" spc="-20" dirty="0">
                <a:latin typeface="Times New Roman"/>
                <a:cs typeface="Times New Roman"/>
              </a:rPr>
              <a:t>н</a:t>
            </a:r>
            <a:r>
              <a:rPr sz="2800" dirty="0">
                <a:latin typeface="Times New Roman"/>
                <a:cs typeface="Times New Roman"/>
              </a:rPr>
              <a:t>и  </a:t>
            </a:r>
            <a:r>
              <a:rPr sz="2800" spc="-5" dirty="0">
                <a:latin typeface="Times New Roman"/>
                <a:cs typeface="Times New Roman"/>
              </a:rPr>
              <a:t>человека».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0833" y="124155"/>
            <a:ext cx="545655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0320" algn="ctr">
              <a:lnSpc>
                <a:spcPct val="100000"/>
              </a:lnSpc>
              <a:spcBef>
                <a:spcPts val="95"/>
              </a:spcBef>
            </a:pPr>
            <a:r>
              <a:rPr sz="3200" spc="-60" dirty="0"/>
              <a:t>СТРУКТУРА</a:t>
            </a:r>
            <a:endParaRPr sz="3200"/>
          </a:p>
          <a:p>
            <a:pPr marL="12065" marR="5080" indent="-2540" algn="ctr">
              <a:lnSpc>
                <a:spcPct val="100000"/>
              </a:lnSpc>
            </a:pPr>
            <a:r>
              <a:rPr sz="3200" spc="-25" dirty="0"/>
              <a:t>ЗАКРЫТОГО</a:t>
            </a:r>
            <a:r>
              <a:rPr sz="3200" spc="30" dirty="0"/>
              <a:t> </a:t>
            </a:r>
            <a:r>
              <a:rPr sz="3200" spc="-25" dirty="0"/>
              <a:t>БАНКА</a:t>
            </a:r>
            <a:r>
              <a:rPr sz="3200" spc="45" dirty="0"/>
              <a:t> </a:t>
            </a:r>
            <a:r>
              <a:rPr sz="3200" spc="-5" dirty="0"/>
              <a:t>ТЕМ </a:t>
            </a:r>
            <a:r>
              <a:rPr sz="3200" dirty="0"/>
              <a:t> </a:t>
            </a:r>
            <a:r>
              <a:rPr sz="3200" spc="-35" dirty="0"/>
              <a:t>ИТОГОВОГО</a:t>
            </a:r>
            <a:r>
              <a:rPr sz="3200" spc="-15" dirty="0"/>
              <a:t> </a:t>
            </a:r>
            <a:r>
              <a:rPr sz="3200" spc="-20" dirty="0"/>
              <a:t>СОЧИНЕНИЯ</a:t>
            </a:r>
            <a:endParaRPr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8495" y="173735"/>
            <a:ext cx="8842375" cy="6684645"/>
            <a:chOff x="158495" y="173735"/>
            <a:chExt cx="8842375" cy="6684645"/>
          </a:xfrm>
        </p:grpSpPr>
        <p:sp>
          <p:nvSpPr>
            <p:cNvPr id="3" name="object 3"/>
            <p:cNvSpPr/>
            <p:nvPr/>
          </p:nvSpPr>
          <p:spPr>
            <a:xfrm>
              <a:off x="158495" y="173735"/>
              <a:ext cx="8842375" cy="6684645"/>
            </a:xfrm>
            <a:custGeom>
              <a:avLst/>
              <a:gdLst/>
              <a:ahLst/>
              <a:cxnLst/>
              <a:rect l="l" t="t" r="r" b="b"/>
              <a:pathLst>
                <a:path w="8842375" h="6684645">
                  <a:moveTo>
                    <a:pt x="8842248" y="0"/>
                  </a:moveTo>
                  <a:lnTo>
                    <a:pt x="0" y="0"/>
                  </a:lnTo>
                  <a:lnTo>
                    <a:pt x="0" y="6684264"/>
                  </a:lnTo>
                  <a:lnTo>
                    <a:pt x="8842248" y="6684264"/>
                  </a:lnTo>
                  <a:lnTo>
                    <a:pt x="884224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1244" y="3923411"/>
              <a:ext cx="8659495" cy="896619"/>
            </a:xfrm>
            <a:custGeom>
              <a:avLst/>
              <a:gdLst/>
              <a:ahLst/>
              <a:cxnLst/>
              <a:rect l="l" t="t" r="r" b="b"/>
              <a:pathLst>
                <a:path w="8659495" h="896620">
                  <a:moveTo>
                    <a:pt x="8659330" y="877824"/>
                  </a:moveTo>
                  <a:lnTo>
                    <a:pt x="0" y="877824"/>
                  </a:lnTo>
                  <a:lnTo>
                    <a:pt x="0" y="896112"/>
                  </a:lnTo>
                  <a:lnTo>
                    <a:pt x="8659330" y="896112"/>
                  </a:lnTo>
                  <a:lnTo>
                    <a:pt x="8659330" y="877824"/>
                  </a:lnTo>
                  <a:close/>
                </a:path>
                <a:path w="8659495" h="896620">
                  <a:moveTo>
                    <a:pt x="8659330" y="658368"/>
                  </a:moveTo>
                  <a:lnTo>
                    <a:pt x="0" y="658368"/>
                  </a:lnTo>
                  <a:lnTo>
                    <a:pt x="0" y="676656"/>
                  </a:lnTo>
                  <a:lnTo>
                    <a:pt x="8659330" y="676656"/>
                  </a:lnTo>
                  <a:lnTo>
                    <a:pt x="8659330" y="658368"/>
                  </a:lnTo>
                  <a:close/>
                </a:path>
                <a:path w="8659495" h="896620">
                  <a:moveTo>
                    <a:pt x="8659330" y="438912"/>
                  </a:moveTo>
                  <a:lnTo>
                    <a:pt x="0" y="438912"/>
                  </a:lnTo>
                  <a:lnTo>
                    <a:pt x="0" y="457200"/>
                  </a:lnTo>
                  <a:lnTo>
                    <a:pt x="8659330" y="457200"/>
                  </a:lnTo>
                  <a:lnTo>
                    <a:pt x="8659330" y="438912"/>
                  </a:lnTo>
                  <a:close/>
                </a:path>
                <a:path w="8659495" h="896620">
                  <a:moveTo>
                    <a:pt x="8659330" y="219456"/>
                  </a:moveTo>
                  <a:lnTo>
                    <a:pt x="0" y="219456"/>
                  </a:lnTo>
                  <a:lnTo>
                    <a:pt x="0" y="237744"/>
                  </a:lnTo>
                  <a:lnTo>
                    <a:pt x="8659330" y="237744"/>
                  </a:lnTo>
                  <a:lnTo>
                    <a:pt x="8659330" y="219456"/>
                  </a:lnTo>
                  <a:close/>
                </a:path>
                <a:path w="8659495" h="896620">
                  <a:moveTo>
                    <a:pt x="8659330" y="0"/>
                  </a:moveTo>
                  <a:lnTo>
                    <a:pt x="1054569" y="0"/>
                  </a:lnTo>
                  <a:lnTo>
                    <a:pt x="1054569" y="18288"/>
                  </a:lnTo>
                  <a:lnTo>
                    <a:pt x="8659330" y="18288"/>
                  </a:lnTo>
                  <a:lnTo>
                    <a:pt x="865933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759" y="174117"/>
            <a:ext cx="8690610" cy="6418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825"/>
              </a:lnSpc>
              <a:spcBef>
                <a:spcPts val="105"/>
              </a:spcBef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ИТОГОВОЕ</a:t>
            </a:r>
            <a:r>
              <a:rPr sz="1600" b="1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СОЧИНЕНИЕ</a:t>
            </a:r>
            <a:r>
              <a:rPr sz="16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202</a:t>
            </a:r>
            <a:r>
              <a:rPr lang="ru-RU" sz="1600" b="1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3</a:t>
            </a:r>
            <a:r>
              <a:rPr sz="1600" b="1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/2</a:t>
            </a:r>
            <a:r>
              <a:rPr lang="ru-RU" sz="1600" b="1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4 </a:t>
            </a:r>
            <a:r>
              <a:rPr sz="1600" b="1" spc="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учебный</a:t>
            </a:r>
            <a:r>
              <a:rPr sz="1600" b="1" spc="-5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30" dirty="0">
                <a:solidFill>
                  <a:srgbClr val="001F5F"/>
                </a:solidFill>
                <a:latin typeface="Times New Roman"/>
                <a:cs typeface="Times New Roman"/>
              </a:rPr>
              <a:t>год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(ФИПИ)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203835" algn="just">
              <a:lnSpc>
                <a:spcPct val="9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Выберите</a:t>
            </a:r>
            <a:r>
              <a:rPr sz="1600" spc="39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только</a:t>
            </a:r>
            <a:r>
              <a:rPr sz="1600" spc="35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ОДНУ</a:t>
            </a:r>
            <a:r>
              <a:rPr sz="1600" spc="7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из</a:t>
            </a:r>
            <a:r>
              <a:rPr sz="1600" spc="3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предложенных</a:t>
            </a:r>
            <a:r>
              <a:rPr sz="1600" spc="7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тем</a:t>
            </a:r>
            <a:r>
              <a:rPr sz="1600" spc="7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итогового</a:t>
            </a:r>
            <a:r>
              <a:rPr sz="1600" spc="7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сочинения,</a:t>
            </a:r>
            <a:r>
              <a:rPr sz="1600" spc="7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 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бланке 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регистрации</a:t>
            </a:r>
            <a:r>
              <a:rPr sz="1600" spc="5" dirty="0">
                <a:latin typeface="Times New Roman"/>
                <a:cs typeface="Times New Roman"/>
              </a:rPr>
              <a:t> и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бланке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записи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укажите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номер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выбранной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темы,</a:t>
            </a:r>
            <a:r>
              <a:rPr sz="1600" dirty="0">
                <a:latin typeface="Times New Roman"/>
                <a:cs typeface="Times New Roman"/>
              </a:rPr>
              <a:t> в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бланке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записи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итогового 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сочинения</a:t>
            </a:r>
            <a:r>
              <a:rPr sz="1600" dirty="0">
                <a:latin typeface="Times New Roman"/>
                <a:cs typeface="Times New Roman"/>
              </a:rPr>
              <a:t> перепишите название выбранной </a:t>
            </a:r>
            <a:r>
              <a:rPr sz="1600" spc="-10" dirty="0">
                <a:latin typeface="Times New Roman"/>
                <a:cs typeface="Times New Roman"/>
              </a:rPr>
              <a:t>темы</a:t>
            </a:r>
            <a:r>
              <a:rPr sz="1600" spc="3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сочинения.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Напишите </a:t>
            </a:r>
            <a:r>
              <a:rPr sz="1600" spc="-5" dirty="0">
                <a:latin typeface="Times New Roman"/>
                <a:cs typeface="Times New Roman"/>
              </a:rPr>
              <a:t>сочинение-рассуждение </a:t>
            </a:r>
            <a:r>
              <a:rPr sz="1600" dirty="0">
                <a:latin typeface="Times New Roman"/>
                <a:cs typeface="Times New Roman"/>
              </a:rPr>
              <a:t> на </a:t>
            </a:r>
            <a:r>
              <a:rPr sz="1600" spc="-10" dirty="0">
                <a:latin typeface="Times New Roman"/>
                <a:cs typeface="Times New Roman"/>
              </a:rPr>
              <a:t>эту </a:t>
            </a:r>
            <a:r>
              <a:rPr sz="1600" spc="-40" dirty="0">
                <a:latin typeface="Times New Roman"/>
                <a:cs typeface="Times New Roman"/>
              </a:rPr>
              <a:t>тему. </a:t>
            </a:r>
            <a:r>
              <a:rPr sz="1600" spc="-15" dirty="0">
                <a:latin typeface="Times New Roman"/>
                <a:cs typeface="Times New Roman"/>
              </a:rPr>
              <a:t>Рекомендуемый </a:t>
            </a:r>
            <a:r>
              <a:rPr sz="1600" spc="-10" dirty="0">
                <a:latin typeface="Times New Roman"/>
                <a:cs typeface="Times New Roman"/>
              </a:rPr>
              <a:t>объём </a:t>
            </a:r>
            <a:r>
              <a:rPr sz="1600" dirty="0">
                <a:latin typeface="Times New Roman"/>
                <a:cs typeface="Times New Roman"/>
              </a:rPr>
              <a:t>− </a:t>
            </a:r>
            <a:r>
              <a:rPr sz="1600" b="1" spc="-5" dirty="0">
                <a:latin typeface="Times New Roman"/>
                <a:cs typeface="Times New Roman"/>
              </a:rPr>
              <a:t>от </a:t>
            </a:r>
            <a:r>
              <a:rPr sz="1600" b="1" dirty="0">
                <a:latin typeface="Times New Roman"/>
                <a:cs typeface="Times New Roman"/>
              </a:rPr>
              <a:t>350 </a:t>
            </a:r>
            <a:r>
              <a:rPr sz="1600" b="1" spc="-15" dirty="0">
                <a:latin typeface="Times New Roman"/>
                <a:cs typeface="Times New Roman"/>
              </a:rPr>
              <a:t>слов</a:t>
            </a:r>
            <a:r>
              <a:rPr sz="1600" spc="-15" dirty="0">
                <a:latin typeface="Times New Roman"/>
                <a:cs typeface="Times New Roman"/>
              </a:rPr>
              <a:t>. </a:t>
            </a:r>
            <a:r>
              <a:rPr sz="1600" dirty="0">
                <a:latin typeface="Times New Roman"/>
                <a:cs typeface="Times New Roman"/>
              </a:rPr>
              <a:t>Если в </a:t>
            </a:r>
            <a:r>
              <a:rPr sz="1600" spc="-10" dirty="0">
                <a:latin typeface="Times New Roman"/>
                <a:cs typeface="Times New Roman"/>
              </a:rPr>
              <a:t>сочинении </a:t>
            </a:r>
            <a:r>
              <a:rPr sz="1600" spc="-5" dirty="0">
                <a:latin typeface="Times New Roman"/>
                <a:cs typeface="Times New Roman"/>
              </a:rPr>
              <a:t>менее </a:t>
            </a:r>
            <a:r>
              <a:rPr sz="1600" spc="10" dirty="0">
                <a:latin typeface="Times New Roman"/>
                <a:cs typeface="Times New Roman"/>
              </a:rPr>
              <a:t>250 </a:t>
            </a:r>
            <a:r>
              <a:rPr sz="1600" spc="-5" dirty="0">
                <a:latin typeface="Times New Roman"/>
                <a:cs typeface="Times New Roman"/>
              </a:rPr>
              <a:t>слов </a:t>
            </a:r>
            <a:r>
              <a:rPr sz="1600" spc="-15" dirty="0">
                <a:latin typeface="Times New Roman"/>
                <a:cs typeface="Times New Roman"/>
              </a:rPr>
              <a:t>(в подсчёт </a:t>
            </a:r>
            <a:r>
              <a:rPr sz="1600" spc="-10" dirty="0">
                <a:latin typeface="Times New Roman"/>
                <a:cs typeface="Times New Roman"/>
              </a:rPr>
              <a:t> включаются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все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слова,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том</a:t>
            </a:r>
            <a:r>
              <a:rPr sz="1600" dirty="0">
                <a:latin typeface="Times New Roman"/>
                <a:cs typeface="Times New Roman"/>
              </a:rPr>
              <a:t> числе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служебные),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то</a:t>
            </a:r>
            <a:r>
              <a:rPr sz="1600" spc="-5" dirty="0">
                <a:latin typeface="Times New Roman"/>
                <a:cs typeface="Times New Roman"/>
              </a:rPr>
              <a:t> за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такую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работу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ставится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«незачёт».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255904" algn="just">
              <a:lnSpc>
                <a:spcPct val="90000"/>
              </a:lnSpc>
              <a:spcBef>
                <a:spcPts val="5"/>
              </a:spcBef>
            </a:pPr>
            <a:r>
              <a:rPr sz="1600" b="1" spc="-20" dirty="0">
                <a:latin typeface="Times New Roman"/>
                <a:cs typeface="Times New Roman"/>
              </a:rPr>
              <a:t>Итоговое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сочинение выполняется </a:t>
            </a:r>
            <a:r>
              <a:rPr sz="1600" b="1" spc="-10" dirty="0">
                <a:latin typeface="Times New Roman"/>
                <a:cs typeface="Times New Roman"/>
              </a:rPr>
              <a:t>самостоятельно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 Не допускается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списывание сочинения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(фрагментов</a:t>
            </a:r>
            <a:r>
              <a:rPr sz="1600" spc="-5" dirty="0">
                <a:latin typeface="Times New Roman"/>
                <a:cs typeface="Times New Roman"/>
              </a:rPr>
              <a:t> сочинения)</a:t>
            </a:r>
            <a:r>
              <a:rPr sz="1600" dirty="0">
                <a:latin typeface="Times New Roman"/>
                <a:cs typeface="Times New Roman"/>
              </a:rPr>
              <a:t> из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какого-либо</a:t>
            </a:r>
            <a:r>
              <a:rPr sz="1600" spc="3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источника</a:t>
            </a:r>
            <a:r>
              <a:rPr sz="1600" spc="3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или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воспроизведение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по</a:t>
            </a:r>
            <a:r>
              <a:rPr sz="1600" spc="4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памяти</a:t>
            </a:r>
            <a:r>
              <a:rPr sz="1600" spc="4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чужого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текста </a:t>
            </a:r>
            <a:r>
              <a:rPr sz="1600" spc="-5" dirty="0">
                <a:latin typeface="Times New Roman"/>
                <a:cs typeface="Times New Roman"/>
              </a:rPr>
              <a:t>(работа </a:t>
            </a:r>
            <a:r>
              <a:rPr sz="1600" spc="-25" dirty="0">
                <a:latin typeface="Times New Roman"/>
                <a:cs typeface="Times New Roman"/>
              </a:rPr>
              <a:t>другого </a:t>
            </a:r>
            <a:r>
              <a:rPr sz="1600" spc="-5" dirty="0">
                <a:latin typeface="Times New Roman"/>
                <a:cs typeface="Times New Roman"/>
              </a:rPr>
              <a:t>участника, </a:t>
            </a:r>
            <a:r>
              <a:rPr sz="1600" spc="-35" dirty="0">
                <a:latin typeface="Times New Roman"/>
                <a:cs typeface="Times New Roman"/>
              </a:rPr>
              <a:t>текст, </a:t>
            </a:r>
            <a:r>
              <a:rPr sz="1600" spc="-15" dirty="0">
                <a:latin typeface="Times New Roman"/>
                <a:cs typeface="Times New Roman"/>
              </a:rPr>
              <a:t>опубликованный </a:t>
            </a:r>
            <a:r>
              <a:rPr sz="1600" dirty="0">
                <a:latin typeface="Times New Roman"/>
                <a:cs typeface="Times New Roman"/>
              </a:rPr>
              <a:t>в </a:t>
            </a:r>
            <a:r>
              <a:rPr sz="1600" spc="-20" dirty="0">
                <a:latin typeface="Times New Roman"/>
                <a:cs typeface="Times New Roman"/>
              </a:rPr>
              <a:t>бумажном </a:t>
            </a:r>
            <a:r>
              <a:rPr sz="1600" spc="5" dirty="0">
                <a:latin typeface="Times New Roman"/>
                <a:cs typeface="Times New Roman"/>
              </a:rPr>
              <a:t>и </a:t>
            </a:r>
            <a:r>
              <a:rPr sz="1600" spc="-5" dirty="0">
                <a:latin typeface="Times New Roman"/>
                <a:cs typeface="Times New Roman"/>
              </a:rPr>
              <a:t>(или) </a:t>
            </a:r>
            <a:r>
              <a:rPr sz="1600" spc="-10" dirty="0">
                <a:latin typeface="Times New Roman"/>
                <a:cs typeface="Times New Roman"/>
              </a:rPr>
              <a:t>электронном </a:t>
            </a:r>
            <a:r>
              <a:rPr sz="1600" spc="-5" dirty="0">
                <a:latin typeface="Times New Roman"/>
                <a:cs typeface="Times New Roman"/>
              </a:rPr>
              <a:t>виде,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и 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др.).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Допускается</a:t>
            </a:r>
            <a:r>
              <a:rPr sz="1600" dirty="0">
                <a:latin typeface="Times New Roman"/>
                <a:cs typeface="Times New Roman"/>
              </a:rPr>
              <a:t> прямое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или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косвенное</a:t>
            </a:r>
            <a:r>
              <a:rPr sz="1600" dirty="0">
                <a:latin typeface="Times New Roman"/>
                <a:cs typeface="Times New Roman"/>
              </a:rPr>
              <a:t> цитирование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4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обязательной</a:t>
            </a:r>
            <a:r>
              <a:rPr sz="1600" spc="3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ссылкой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 </a:t>
            </a:r>
            <a:r>
              <a:rPr sz="1600" spc="-10" dirty="0">
                <a:latin typeface="Times New Roman"/>
                <a:cs typeface="Times New Roman"/>
              </a:rPr>
              <a:t>источник </a:t>
            </a:r>
            <a:r>
              <a:rPr sz="1600" spc="-5" dirty="0">
                <a:latin typeface="Times New Roman"/>
                <a:cs typeface="Times New Roman"/>
              </a:rPr>
              <a:t> (ссылка</a:t>
            </a:r>
            <a:r>
              <a:rPr sz="1600" dirty="0">
                <a:latin typeface="Times New Roman"/>
                <a:cs typeface="Times New Roman"/>
              </a:rPr>
              <a:t> даётся в </a:t>
            </a:r>
            <a:r>
              <a:rPr sz="1600" spc="-10" dirty="0">
                <a:latin typeface="Times New Roman"/>
                <a:cs typeface="Times New Roman"/>
              </a:rPr>
              <a:t>свободной </a:t>
            </a:r>
            <a:r>
              <a:rPr sz="1600" spc="-15" dirty="0">
                <a:latin typeface="Times New Roman"/>
                <a:cs typeface="Times New Roman"/>
              </a:rPr>
              <a:t>форме). Объём </a:t>
            </a:r>
            <a:r>
              <a:rPr sz="1600" dirty="0">
                <a:latin typeface="Times New Roman"/>
                <a:cs typeface="Times New Roman"/>
              </a:rPr>
              <a:t>цитирования не </a:t>
            </a:r>
            <a:r>
              <a:rPr sz="1600" spc="-10" dirty="0">
                <a:latin typeface="Times New Roman"/>
                <a:cs typeface="Times New Roman"/>
              </a:rPr>
              <a:t>должен превышать </a:t>
            </a:r>
            <a:r>
              <a:rPr sz="1600" spc="-20" dirty="0">
                <a:latin typeface="Times New Roman"/>
                <a:cs typeface="Times New Roman"/>
              </a:rPr>
              <a:t>объём </a:t>
            </a:r>
            <a:r>
              <a:rPr sz="1600" spc="-10" dirty="0">
                <a:latin typeface="Times New Roman"/>
                <a:cs typeface="Times New Roman"/>
              </a:rPr>
              <a:t>Вашего </a:t>
            </a:r>
            <a:r>
              <a:rPr sz="1600" spc="-5" dirty="0">
                <a:latin typeface="Times New Roman"/>
                <a:cs typeface="Times New Roman"/>
              </a:rPr>
              <a:t> собственного текста.</a:t>
            </a:r>
            <a:endParaRPr sz="1600" dirty="0">
              <a:latin typeface="Times New Roman"/>
              <a:cs typeface="Times New Roman"/>
            </a:endParaRPr>
          </a:p>
          <a:p>
            <a:pPr marL="12700" marR="9525" indent="255904" algn="just">
              <a:lnSpc>
                <a:spcPts val="1730"/>
              </a:lnSpc>
              <a:spcBef>
                <a:spcPts val="25"/>
              </a:spcBef>
            </a:pPr>
            <a:r>
              <a:rPr sz="1600" dirty="0">
                <a:latin typeface="Times New Roman"/>
                <a:cs typeface="Times New Roman"/>
              </a:rPr>
              <a:t>Если </a:t>
            </a:r>
            <a:r>
              <a:rPr sz="1600" spc="-5" dirty="0">
                <a:latin typeface="Times New Roman"/>
                <a:cs typeface="Times New Roman"/>
              </a:rPr>
              <a:t>сочинение </a:t>
            </a:r>
            <a:r>
              <a:rPr sz="1600" dirty="0">
                <a:latin typeface="Times New Roman"/>
                <a:cs typeface="Times New Roman"/>
              </a:rPr>
              <a:t>признано несамостоятельным, </a:t>
            </a:r>
            <a:r>
              <a:rPr sz="1600" spc="-15" dirty="0">
                <a:latin typeface="Times New Roman"/>
                <a:cs typeface="Times New Roman"/>
              </a:rPr>
              <a:t>то </a:t>
            </a:r>
            <a:r>
              <a:rPr sz="1600" dirty="0">
                <a:latin typeface="Times New Roman"/>
                <a:cs typeface="Times New Roman"/>
              </a:rPr>
              <a:t>выставляется </a:t>
            </a:r>
            <a:r>
              <a:rPr sz="1600" spc="-10" dirty="0">
                <a:latin typeface="Times New Roman"/>
                <a:cs typeface="Times New Roman"/>
              </a:rPr>
              <a:t>«незачёт» </a:t>
            </a:r>
            <a:r>
              <a:rPr sz="1600" spc="-5" dirty="0">
                <a:latin typeface="Times New Roman"/>
                <a:cs typeface="Times New Roman"/>
              </a:rPr>
              <a:t>за работу </a:t>
            </a:r>
            <a:r>
              <a:rPr sz="1600" dirty="0">
                <a:latin typeface="Times New Roman"/>
                <a:cs typeface="Times New Roman"/>
              </a:rPr>
              <a:t>в </a:t>
            </a:r>
            <a:r>
              <a:rPr sz="1600" spc="-10" dirty="0">
                <a:latin typeface="Times New Roman"/>
                <a:cs typeface="Times New Roman"/>
              </a:rPr>
              <a:t>целом </a:t>
            </a:r>
            <a:r>
              <a:rPr sz="1600" spc="-5" dirty="0">
                <a:latin typeface="Times New Roman"/>
                <a:cs typeface="Times New Roman"/>
              </a:rPr>
              <a:t> (такое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сочинение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не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проверяется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критериям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оценивания).</a:t>
            </a:r>
          </a:p>
          <a:p>
            <a:pPr marL="268605" algn="just">
              <a:lnSpc>
                <a:spcPts val="1605"/>
              </a:lnSpc>
            </a:pPr>
            <a:r>
              <a:rPr sz="1600" spc="5" dirty="0">
                <a:latin typeface="Times New Roman"/>
                <a:cs typeface="Times New Roman"/>
              </a:rPr>
              <a:t>В  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рамках</a:t>
            </a:r>
            <a:r>
              <a:rPr sz="1600" spc="9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заявленной</a:t>
            </a:r>
            <a:r>
              <a:rPr sz="1600" spc="10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темы</a:t>
            </a:r>
            <a:r>
              <a:rPr sz="1600" spc="9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сформулируйте</a:t>
            </a:r>
            <a:r>
              <a:rPr sz="1600" spc="9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свою  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позицию,</a:t>
            </a:r>
            <a:r>
              <a:rPr sz="1600" spc="9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докажите</a:t>
            </a:r>
            <a:r>
              <a:rPr sz="1600" spc="9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её,</a:t>
            </a:r>
            <a:r>
              <a:rPr sz="1600" spc="10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подкрепляя</a:t>
            </a:r>
            <a:endParaRPr sz="16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100"/>
              </a:spcBef>
              <a:tabLst>
                <a:tab pos="1365885" algn="l"/>
                <a:tab pos="2037080" algn="l"/>
              </a:tabLst>
            </a:pPr>
            <a:r>
              <a:rPr sz="16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аргументы</a:t>
            </a:r>
            <a:r>
              <a:rPr sz="1600" b="1" u="heavy" spc="39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примерами</a:t>
            </a:r>
            <a:r>
              <a:rPr sz="1600" b="1" u="heavy" spc="39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из</a:t>
            </a:r>
            <a:r>
              <a:rPr sz="1600" b="1" u="heavy" spc="4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опубликованных</a:t>
            </a:r>
            <a:r>
              <a:rPr sz="1600" b="1" u="heavy" spc="38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литературных</a:t>
            </a:r>
            <a:r>
              <a:rPr sz="1600" b="1" u="heavy" spc="38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произведений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7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Можно </a:t>
            </a:r>
            <a:r>
              <a:rPr sz="1600" spc="-15" dirty="0">
                <a:latin typeface="Times New Roman"/>
                <a:cs typeface="Times New Roman"/>
              </a:rPr>
              <a:t> привлекать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произведения</a:t>
            </a:r>
            <a:r>
              <a:rPr sz="1600" b="1" spc="7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устного</a:t>
            </a:r>
            <a:r>
              <a:rPr sz="1600" b="1" spc="7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народного</a:t>
            </a:r>
            <a:r>
              <a:rPr sz="1600" b="1" spc="7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творчества</a:t>
            </a:r>
            <a:r>
              <a:rPr sz="1600" b="1" spc="7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(за</a:t>
            </a:r>
            <a:r>
              <a:rPr sz="1600" b="1" spc="7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исключением</a:t>
            </a:r>
            <a:r>
              <a:rPr sz="1600" b="1" spc="7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малых 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жанров),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6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также </a:t>
            </a:r>
            <a:r>
              <a:rPr sz="16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художественную,</a:t>
            </a:r>
            <a:r>
              <a:rPr sz="16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документальную,</a:t>
            </a:r>
            <a:r>
              <a:rPr sz="1600" b="1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мемуарную,</a:t>
            </a:r>
            <a:r>
              <a:rPr sz="1600" b="1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публицистическую,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научную	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и	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научно-популярную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литературу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(в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30" dirty="0">
                <a:solidFill>
                  <a:srgbClr val="001F5F"/>
                </a:solidFill>
                <a:latin typeface="Times New Roman"/>
                <a:cs typeface="Times New Roman"/>
              </a:rPr>
              <a:t>том</a:t>
            </a:r>
            <a:r>
              <a:rPr sz="16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числе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философскую,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психологическую,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литературоведческую,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искусствоведческую),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дневники,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очерки,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литературную</a:t>
            </a:r>
            <a:r>
              <a:rPr sz="1600" b="1" spc="7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критику</a:t>
            </a:r>
            <a:r>
              <a:rPr sz="1600" b="1" spc="7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и  </a:t>
            </a:r>
            <a:r>
              <a:rPr sz="1600" b="1" spc="4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другие   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произведения</a:t>
            </a:r>
            <a:r>
              <a:rPr sz="1600" b="1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отечественной</a:t>
            </a:r>
            <a:r>
              <a:rPr sz="1600" b="1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и   </a:t>
            </a:r>
            <a:r>
              <a:rPr sz="16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мировой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литературы.</a:t>
            </a:r>
            <a:r>
              <a:rPr sz="1600" b="1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Достаточно</a:t>
            </a:r>
            <a:r>
              <a:rPr sz="1600" spc="3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опоры</a:t>
            </a:r>
            <a:r>
              <a:rPr sz="1600" spc="4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 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один</a:t>
            </a:r>
            <a:r>
              <a:rPr sz="1600" spc="7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текст</a:t>
            </a:r>
            <a:r>
              <a:rPr sz="1600" spc="7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(количество привлечённых </a:t>
            </a:r>
            <a:r>
              <a:rPr sz="1600" spc="-15" dirty="0">
                <a:latin typeface="Times New Roman"/>
                <a:cs typeface="Times New Roman"/>
              </a:rPr>
              <a:t>текстов </a:t>
            </a:r>
            <a:r>
              <a:rPr sz="1600" dirty="0">
                <a:latin typeface="Times New Roman"/>
                <a:cs typeface="Times New Roman"/>
              </a:rPr>
              <a:t>не </a:t>
            </a:r>
            <a:r>
              <a:rPr sz="1600" spc="10" dirty="0">
                <a:latin typeface="Times New Roman"/>
                <a:cs typeface="Times New Roman"/>
              </a:rPr>
              <a:t>так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важно,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как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глубина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раскрытия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темы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 опорой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-10" dirty="0">
                <a:latin typeface="Times New Roman"/>
                <a:cs typeface="Times New Roman"/>
              </a:rPr>
              <a:t> литературный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материал).</a:t>
            </a:r>
            <a:endParaRPr sz="1600" dirty="0">
              <a:latin typeface="Times New Roman"/>
              <a:cs typeface="Times New Roman"/>
            </a:endParaRPr>
          </a:p>
          <a:p>
            <a:pPr marL="12700" indent="255904">
              <a:lnSpc>
                <a:spcPts val="1635"/>
              </a:lnSpc>
              <a:tabLst>
                <a:tab pos="1506220" algn="l"/>
                <a:tab pos="2783840" algn="l"/>
                <a:tab pos="3933190" algn="l"/>
                <a:tab pos="5183505" algn="l"/>
                <a:tab pos="6073775" algn="l"/>
                <a:tab pos="6372860" algn="l"/>
                <a:tab pos="8101330" algn="l"/>
              </a:tabLst>
            </a:pPr>
            <a:r>
              <a:rPr sz="1600" spc="-10" dirty="0">
                <a:latin typeface="Times New Roman"/>
                <a:cs typeface="Times New Roman"/>
              </a:rPr>
              <a:t>П</a:t>
            </a:r>
            <a:r>
              <a:rPr sz="1600" spc="10" dirty="0">
                <a:latin typeface="Times New Roman"/>
                <a:cs typeface="Times New Roman"/>
              </a:rPr>
              <a:t>р</a:t>
            </a:r>
            <a:r>
              <a:rPr sz="1600" spc="-60" dirty="0">
                <a:latin typeface="Times New Roman"/>
                <a:cs typeface="Times New Roman"/>
              </a:rPr>
              <a:t>о</a:t>
            </a:r>
            <a:r>
              <a:rPr sz="1600" spc="5" dirty="0">
                <a:latin typeface="Times New Roman"/>
                <a:cs typeface="Times New Roman"/>
              </a:rPr>
              <a:t>д</a:t>
            </a:r>
            <a:r>
              <a:rPr sz="1600" spc="-60" dirty="0">
                <a:latin typeface="Times New Roman"/>
                <a:cs typeface="Times New Roman"/>
              </a:rPr>
              <a:t>у</a:t>
            </a:r>
            <a:r>
              <a:rPr sz="1600" spc="-10" dirty="0">
                <a:latin typeface="Times New Roman"/>
                <a:cs typeface="Times New Roman"/>
              </a:rPr>
              <a:t>м</a:t>
            </a:r>
            <a:r>
              <a:rPr sz="1600" dirty="0">
                <a:latin typeface="Times New Roman"/>
                <a:cs typeface="Times New Roman"/>
              </a:rPr>
              <a:t>ай</a:t>
            </a:r>
            <a:r>
              <a:rPr sz="1600" spc="-10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е	</a:t>
            </a:r>
            <a:r>
              <a:rPr sz="1600" spc="-60" dirty="0">
                <a:latin typeface="Times New Roman"/>
                <a:cs typeface="Times New Roman"/>
              </a:rPr>
              <a:t>к</a:t>
            </a:r>
            <a:r>
              <a:rPr sz="1600" spc="-3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м</a:t>
            </a:r>
            <a:r>
              <a:rPr sz="1600" dirty="0">
                <a:latin typeface="Times New Roman"/>
                <a:cs typeface="Times New Roman"/>
              </a:rPr>
              <a:t>п</a:t>
            </a:r>
            <a:r>
              <a:rPr sz="1600" spc="-15" dirty="0">
                <a:latin typeface="Times New Roman"/>
                <a:cs typeface="Times New Roman"/>
              </a:rPr>
              <a:t>оз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ц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ю</a:t>
            </a:r>
            <a:r>
              <a:rPr sz="1600" dirty="0">
                <a:latin typeface="Times New Roman"/>
                <a:cs typeface="Times New Roman"/>
              </a:rPr>
              <a:t>	с</a:t>
            </a:r>
            <a:r>
              <a:rPr sz="1600" spc="-60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ч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н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я</a:t>
            </a:r>
            <a:r>
              <a:rPr sz="1600" dirty="0">
                <a:latin typeface="Times New Roman"/>
                <a:cs typeface="Times New Roman"/>
              </a:rPr>
              <a:t>.	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spc="-50" dirty="0">
                <a:latin typeface="Times New Roman"/>
                <a:cs typeface="Times New Roman"/>
              </a:rPr>
              <a:t>б</a:t>
            </a:r>
            <a:r>
              <a:rPr sz="1600" spc="-10" dirty="0">
                <a:latin typeface="Times New Roman"/>
                <a:cs typeface="Times New Roman"/>
              </a:rPr>
              <a:t>л</a:t>
            </a:r>
            <a:r>
              <a:rPr sz="1600" spc="-75" dirty="0">
                <a:latin typeface="Times New Roman"/>
                <a:cs typeface="Times New Roman"/>
              </a:rPr>
              <a:t>ю</a:t>
            </a:r>
            <a:r>
              <a:rPr sz="1600" dirty="0">
                <a:latin typeface="Times New Roman"/>
                <a:cs typeface="Times New Roman"/>
              </a:rPr>
              <a:t>дайте	</a:t>
            </a:r>
            <a:r>
              <a:rPr sz="1600" spc="15" dirty="0">
                <a:latin typeface="Times New Roman"/>
                <a:cs typeface="Times New Roman"/>
              </a:rPr>
              <a:t>р</a:t>
            </a:r>
            <a:r>
              <a:rPr sz="1600" spc="-65" dirty="0">
                <a:latin typeface="Times New Roman"/>
                <a:cs typeface="Times New Roman"/>
              </a:rPr>
              <a:t>е</a:t>
            </a:r>
            <a:r>
              <a:rPr sz="1600" spc="10" dirty="0">
                <a:latin typeface="Times New Roman"/>
                <a:cs typeface="Times New Roman"/>
              </a:rPr>
              <a:t>ч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5" dirty="0">
                <a:latin typeface="Times New Roman"/>
                <a:cs typeface="Times New Roman"/>
              </a:rPr>
              <a:t>вые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35" dirty="0">
                <a:latin typeface="Times New Roman"/>
                <a:cs typeface="Times New Roman"/>
              </a:rPr>
              <a:t>о</a:t>
            </a:r>
            <a:r>
              <a:rPr sz="1600" spc="10" dirty="0">
                <a:latin typeface="Times New Roman"/>
                <a:cs typeface="Times New Roman"/>
              </a:rPr>
              <a:t>р</a:t>
            </a:r>
            <a:r>
              <a:rPr sz="1600" spc="-10" dirty="0">
                <a:latin typeface="Times New Roman"/>
                <a:cs typeface="Times New Roman"/>
              </a:rPr>
              <a:t>фог</a:t>
            </a:r>
            <a:r>
              <a:rPr sz="1600" spc="10" dirty="0">
                <a:latin typeface="Times New Roman"/>
                <a:cs typeface="Times New Roman"/>
              </a:rPr>
              <a:t>р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ф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ч</a:t>
            </a:r>
            <a:r>
              <a:rPr sz="1600" spc="25" dirty="0">
                <a:latin typeface="Times New Roman"/>
                <a:cs typeface="Times New Roman"/>
              </a:rPr>
              <a:t>е</a:t>
            </a:r>
            <a:r>
              <a:rPr sz="1600" spc="-20" dirty="0">
                <a:latin typeface="Times New Roman"/>
                <a:cs typeface="Times New Roman"/>
              </a:rPr>
              <a:t>с</a:t>
            </a:r>
            <a:r>
              <a:rPr sz="1600" spc="10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ие	н</a:t>
            </a:r>
            <a:r>
              <a:rPr sz="1600" spc="-3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рм</a:t>
            </a:r>
            <a:r>
              <a:rPr sz="1600" spc="5" dirty="0">
                <a:latin typeface="Times New Roman"/>
                <a:cs typeface="Times New Roman"/>
              </a:rPr>
              <a:t>ы</a:t>
            </a:r>
            <a:endParaRPr sz="1600" dirty="0">
              <a:latin typeface="Times New Roman"/>
              <a:cs typeface="Times New Roman"/>
            </a:endParaRPr>
          </a:p>
          <a:p>
            <a:pPr marL="12700" marR="8255">
              <a:lnSpc>
                <a:spcPts val="1730"/>
              </a:lnSpc>
              <a:spcBef>
                <a:spcPts val="120"/>
              </a:spcBef>
              <a:tabLst>
                <a:tab pos="1405255" algn="l"/>
                <a:tab pos="2774950" algn="l"/>
                <a:tab pos="4591685" algn="l"/>
                <a:tab pos="5750560" algn="l"/>
                <a:tab pos="6939280" algn="l"/>
                <a:tab pos="7847965" algn="l"/>
                <a:tab pos="8564880" algn="l"/>
              </a:tabLst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ра</a:t>
            </a:r>
            <a:r>
              <a:rPr sz="1600" spc="-15" dirty="0">
                <a:latin typeface="Times New Roman"/>
                <a:cs typeface="Times New Roman"/>
              </a:rPr>
              <a:t>з</a:t>
            </a:r>
            <a:r>
              <a:rPr sz="1600" spc="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5" dirty="0">
                <a:latin typeface="Times New Roman"/>
                <a:cs typeface="Times New Roman"/>
              </a:rPr>
              <a:t>ша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15" dirty="0">
                <a:latin typeface="Times New Roman"/>
                <a:cs typeface="Times New Roman"/>
              </a:rPr>
              <a:t>т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dirty="0">
                <a:latin typeface="Times New Roman"/>
                <a:cs typeface="Times New Roman"/>
              </a:rPr>
              <a:t>я	</a:t>
            </a:r>
            <a:r>
              <a:rPr sz="1600" spc="-5" dirty="0">
                <a:latin typeface="Times New Roman"/>
                <a:cs typeface="Times New Roman"/>
              </a:rPr>
              <a:t>п</a:t>
            </a:r>
            <a:r>
              <a:rPr sz="1600" spc="-3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л</a:t>
            </a:r>
            <a:r>
              <a:rPr sz="1600" spc="5" dirty="0">
                <a:latin typeface="Times New Roman"/>
                <a:cs typeface="Times New Roman"/>
              </a:rPr>
              <a:t>ь</a:t>
            </a:r>
            <a:r>
              <a:rPr sz="1600" spc="-15" dirty="0">
                <a:latin typeface="Times New Roman"/>
                <a:cs typeface="Times New Roman"/>
              </a:rPr>
              <a:t>з</a:t>
            </a:r>
            <a:r>
              <a:rPr sz="1600" spc="-40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в</a:t>
            </a:r>
            <a:r>
              <a:rPr sz="1600" spc="-4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т</a:t>
            </a:r>
            <a:r>
              <a:rPr sz="1600" spc="-15" dirty="0">
                <a:latin typeface="Times New Roman"/>
                <a:cs typeface="Times New Roman"/>
              </a:rPr>
              <a:t>ь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dirty="0">
                <a:latin typeface="Times New Roman"/>
                <a:cs typeface="Times New Roman"/>
              </a:rPr>
              <a:t>я	</a:t>
            </a:r>
            <a:r>
              <a:rPr sz="1600" spc="-40" dirty="0">
                <a:latin typeface="Times New Roman"/>
                <a:cs typeface="Times New Roman"/>
              </a:rPr>
              <a:t>о</a:t>
            </a:r>
            <a:r>
              <a:rPr sz="1600" spc="5" dirty="0">
                <a:latin typeface="Times New Roman"/>
                <a:cs typeface="Times New Roman"/>
              </a:rPr>
              <a:t>р</a:t>
            </a:r>
            <a:r>
              <a:rPr sz="1600" spc="-30" dirty="0">
                <a:latin typeface="Times New Roman"/>
                <a:cs typeface="Times New Roman"/>
              </a:rPr>
              <a:t>ф</a:t>
            </a:r>
            <a:r>
              <a:rPr sz="1600" spc="-15" dirty="0">
                <a:latin typeface="Times New Roman"/>
                <a:cs typeface="Times New Roman"/>
              </a:rPr>
              <a:t>ог</a:t>
            </a:r>
            <a:r>
              <a:rPr sz="1600" spc="5" dirty="0">
                <a:latin typeface="Times New Roman"/>
                <a:cs typeface="Times New Roman"/>
              </a:rPr>
              <a:t>ра</a:t>
            </a:r>
            <a:r>
              <a:rPr sz="1600" spc="-5" dirty="0">
                <a:latin typeface="Times New Roman"/>
                <a:cs typeface="Times New Roman"/>
              </a:rPr>
              <a:t>фи</a:t>
            </a:r>
            <a:r>
              <a:rPr sz="1600" spc="5" dirty="0">
                <a:latin typeface="Times New Roman"/>
                <a:cs typeface="Times New Roman"/>
              </a:rPr>
              <a:t>ч</a:t>
            </a:r>
            <a:r>
              <a:rPr sz="1600" spc="25" dirty="0">
                <a:latin typeface="Times New Roman"/>
                <a:cs typeface="Times New Roman"/>
              </a:rPr>
              <a:t>е</a:t>
            </a:r>
            <a:r>
              <a:rPr sz="1600" spc="5" dirty="0">
                <a:latin typeface="Times New Roman"/>
                <a:cs typeface="Times New Roman"/>
              </a:rPr>
              <a:t>ск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м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л</a:t>
            </a:r>
            <a:r>
              <a:rPr sz="1600" spc="-15" dirty="0">
                <a:latin typeface="Times New Roman"/>
                <a:cs typeface="Times New Roman"/>
              </a:rPr>
              <a:t>ов</a:t>
            </a:r>
            <a:r>
              <a:rPr sz="1600" spc="-20" dirty="0">
                <a:latin typeface="Times New Roman"/>
                <a:cs typeface="Times New Roman"/>
              </a:rPr>
              <a:t>а</a:t>
            </a:r>
            <a:r>
              <a:rPr sz="1600" spc="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ё</a:t>
            </a:r>
            <a:r>
              <a:rPr sz="1600" spc="-5" dirty="0">
                <a:latin typeface="Times New Roman"/>
                <a:cs typeface="Times New Roman"/>
              </a:rPr>
              <a:t>м)</a:t>
            </a:r>
            <a:r>
              <a:rPr sz="1600" dirty="0">
                <a:latin typeface="Times New Roman"/>
                <a:cs typeface="Times New Roman"/>
              </a:rPr>
              <a:t>.	</a:t>
            </a:r>
            <a:r>
              <a:rPr sz="1600" spc="10" dirty="0">
                <a:latin typeface="Times New Roman"/>
                <a:cs typeface="Times New Roman"/>
              </a:rPr>
              <a:t>С</a:t>
            </a:r>
            <a:r>
              <a:rPr sz="1600" spc="-85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ч</a:t>
            </a:r>
            <a:r>
              <a:rPr sz="1600" spc="-2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н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н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е	пи</a:t>
            </a:r>
            <a:r>
              <a:rPr sz="1600" spc="15" dirty="0">
                <a:latin typeface="Times New Roman"/>
                <a:cs typeface="Times New Roman"/>
              </a:rPr>
              <a:t>ш</a:t>
            </a:r>
            <a:r>
              <a:rPr sz="1600" dirty="0">
                <a:latin typeface="Times New Roman"/>
                <a:cs typeface="Times New Roman"/>
              </a:rPr>
              <a:t>ите	</a:t>
            </a:r>
            <a:r>
              <a:rPr sz="1600" spc="5" dirty="0">
                <a:latin typeface="Times New Roman"/>
                <a:cs typeface="Times New Roman"/>
              </a:rPr>
              <a:t>ч</a:t>
            </a:r>
            <a:r>
              <a:rPr sz="1600" spc="-20" dirty="0">
                <a:latin typeface="Times New Roman"/>
                <a:cs typeface="Times New Roman"/>
              </a:rPr>
              <a:t>ё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65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о	и  </a:t>
            </a:r>
            <a:r>
              <a:rPr sz="1600" spc="-5" dirty="0">
                <a:latin typeface="Times New Roman"/>
                <a:cs typeface="Times New Roman"/>
              </a:rPr>
              <a:t>разборчиво.</a:t>
            </a:r>
            <a:endParaRPr sz="1600" dirty="0">
              <a:latin typeface="Times New Roman"/>
              <a:cs typeface="Times New Roman"/>
            </a:endParaRPr>
          </a:p>
          <a:p>
            <a:pPr marL="268605">
              <a:lnSpc>
                <a:spcPts val="1605"/>
              </a:lnSpc>
              <a:tabLst>
                <a:tab pos="786765" algn="l"/>
                <a:tab pos="1539875" algn="l"/>
                <a:tab pos="2613025" algn="l"/>
                <a:tab pos="3366135" algn="l"/>
                <a:tab pos="4372610" algn="l"/>
                <a:tab pos="5375275" algn="l"/>
                <a:tab pos="6634480" algn="l"/>
                <a:tab pos="7796530" algn="l"/>
                <a:tab pos="8568055" algn="l"/>
              </a:tabLst>
            </a:pPr>
            <a:r>
              <a:rPr sz="1600" spc="-10" dirty="0">
                <a:latin typeface="Times New Roman"/>
                <a:cs typeface="Times New Roman"/>
              </a:rPr>
              <a:t>П</a:t>
            </a:r>
            <a:r>
              <a:rPr sz="1600" spc="10" dirty="0">
                <a:latin typeface="Times New Roman"/>
                <a:cs typeface="Times New Roman"/>
              </a:rPr>
              <a:t>р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spc="5" dirty="0">
                <a:latin typeface="Times New Roman"/>
                <a:cs typeface="Times New Roman"/>
              </a:rPr>
              <a:t>ц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5" dirty="0">
                <a:latin typeface="Times New Roman"/>
                <a:cs typeface="Times New Roman"/>
              </a:rPr>
              <a:t>н</a:t>
            </a:r>
            <a:r>
              <a:rPr sz="1600" spc="-35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е	с</a:t>
            </a:r>
            <a:r>
              <a:rPr sz="1600" spc="-60" dirty="0">
                <a:latin typeface="Times New Roman"/>
                <a:cs typeface="Times New Roman"/>
              </a:rPr>
              <a:t>о</a:t>
            </a:r>
            <a:r>
              <a:rPr sz="1600" spc="5" dirty="0">
                <a:latin typeface="Times New Roman"/>
                <a:cs typeface="Times New Roman"/>
              </a:rPr>
              <a:t>ч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н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5" dirty="0">
                <a:latin typeface="Times New Roman"/>
                <a:cs typeface="Times New Roman"/>
              </a:rPr>
              <a:t>ия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spc="5" dirty="0">
                <a:latin typeface="Times New Roman"/>
                <a:cs typeface="Times New Roman"/>
              </a:rPr>
              <a:t>б</a:t>
            </a:r>
            <a:r>
              <a:rPr sz="1600" spc="1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е	</a:t>
            </a:r>
            <a:r>
              <a:rPr sz="1600" spc="5" dirty="0">
                <a:latin typeface="Times New Roman"/>
                <a:cs typeface="Times New Roman"/>
              </a:rPr>
              <a:t>вни</a:t>
            </a:r>
            <a:r>
              <a:rPr sz="1600" spc="-5" dirty="0">
                <a:latin typeface="Times New Roman"/>
                <a:cs typeface="Times New Roman"/>
              </a:rPr>
              <a:t>м</a:t>
            </a:r>
            <a:r>
              <a:rPr sz="1600" spc="5" dirty="0">
                <a:latin typeface="Times New Roman"/>
                <a:cs typeface="Times New Roman"/>
              </a:rPr>
              <a:t>ание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30" dirty="0">
                <a:latin typeface="Times New Roman"/>
                <a:cs typeface="Times New Roman"/>
              </a:rPr>
              <a:t>у</a:t>
            </a:r>
            <a:r>
              <a:rPr sz="1600" spc="5" dirty="0">
                <a:latin typeface="Times New Roman"/>
                <a:cs typeface="Times New Roman"/>
              </a:rPr>
              <a:t>д</a:t>
            </a:r>
            <a:r>
              <a:rPr sz="1600" spc="-25" dirty="0">
                <a:latin typeface="Times New Roman"/>
                <a:cs typeface="Times New Roman"/>
              </a:rPr>
              <a:t>е</a:t>
            </a:r>
            <a:r>
              <a:rPr sz="1600" spc="-10" dirty="0">
                <a:latin typeface="Times New Roman"/>
                <a:cs typeface="Times New Roman"/>
              </a:rPr>
              <a:t>л</a:t>
            </a:r>
            <a:r>
              <a:rPr sz="1600" dirty="0">
                <a:latin typeface="Times New Roman"/>
                <a:cs typeface="Times New Roman"/>
              </a:rPr>
              <a:t>я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10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ся	с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spc="-50" dirty="0">
                <a:latin typeface="Times New Roman"/>
                <a:cs typeface="Times New Roman"/>
              </a:rPr>
              <a:t>б</a:t>
            </a:r>
            <a:r>
              <a:rPr sz="1600" spc="-10" dirty="0">
                <a:latin typeface="Times New Roman"/>
                <a:cs typeface="Times New Roman"/>
              </a:rPr>
              <a:t>л</a:t>
            </a:r>
            <a:r>
              <a:rPr sz="1600" spc="-75" dirty="0">
                <a:latin typeface="Times New Roman"/>
                <a:cs typeface="Times New Roman"/>
              </a:rPr>
              <a:t>ю</a:t>
            </a:r>
            <a:r>
              <a:rPr sz="1600" spc="5" dirty="0">
                <a:latin typeface="Times New Roman"/>
                <a:cs typeface="Times New Roman"/>
              </a:rPr>
              <a:t>д</a:t>
            </a:r>
            <a:r>
              <a:rPr sz="1600" spc="-25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5" dirty="0">
                <a:latin typeface="Times New Roman"/>
                <a:cs typeface="Times New Roman"/>
              </a:rPr>
              <a:t>ию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Times New Roman"/>
                <a:cs typeface="Times New Roman"/>
              </a:rPr>
              <a:t>тр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5" dirty="0">
                <a:latin typeface="Times New Roman"/>
                <a:cs typeface="Times New Roman"/>
              </a:rPr>
              <a:t>б</a:t>
            </a:r>
            <a:r>
              <a:rPr sz="1600" spc="-15" dirty="0">
                <a:latin typeface="Times New Roman"/>
                <a:cs typeface="Times New Roman"/>
              </a:rPr>
              <a:t>ов</a:t>
            </a:r>
            <a:r>
              <a:rPr sz="1600" dirty="0">
                <a:latin typeface="Times New Roman"/>
                <a:cs typeface="Times New Roman"/>
              </a:rPr>
              <a:t>ан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spc="-45" dirty="0">
                <a:latin typeface="Times New Roman"/>
                <a:cs typeface="Times New Roman"/>
              </a:rPr>
              <a:t>б</a:t>
            </a:r>
            <a:r>
              <a:rPr sz="1600" spc="10" dirty="0">
                <a:latin typeface="Times New Roman"/>
                <a:cs typeface="Times New Roman"/>
              </a:rPr>
              <a:t>ъ</a:t>
            </a:r>
            <a:r>
              <a:rPr sz="1600" spc="-20" dirty="0">
                <a:latin typeface="Times New Roman"/>
                <a:cs typeface="Times New Roman"/>
              </a:rPr>
              <a:t>ё</a:t>
            </a:r>
            <a:r>
              <a:rPr sz="1600" spc="-5" dirty="0">
                <a:latin typeface="Times New Roman"/>
                <a:cs typeface="Times New Roman"/>
              </a:rPr>
              <a:t>м</a:t>
            </a:r>
            <a:r>
              <a:rPr sz="1600" dirty="0">
                <a:latin typeface="Times New Roman"/>
                <a:cs typeface="Times New Roman"/>
              </a:rPr>
              <a:t>а	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endParaRPr sz="1600" dirty="0">
              <a:latin typeface="Times New Roman"/>
              <a:cs typeface="Times New Roman"/>
            </a:endParaRPr>
          </a:p>
          <a:p>
            <a:pPr marL="12700" marR="10160">
              <a:lnSpc>
                <a:spcPts val="1730"/>
              </a:lnSpc>
              <a:spcBef>
                <a:spcPts val="120"/>
              </a:spcBef>
              <a:tabLst>
                <a:tab pos="1893570" algn="l"/>
                <a:tab pos="3018790" algn="l"/>
                <a:tab pos="4195445" algn="l"/>
                <a:tab pos="4677410" algn="l"/>
                <a:tab pos="6082665" algn="l"/>
                <a:tab pos="7256780" algn="l"/>
                <a:tab pos="7918450" algn="l"/>
              </a:tabLst>
            </a:pPr>
            <a:r>
              <a:rPr sz="1600" spc="25" dirty="0">
                <a:latin typeface="Times New Roman"/>
                <a:cs typeface="Times New Roman"/>
              </a:rPr>
              <a:t>с</a:t>
            </a:r>
            <a:r>
              <a:rPr sz="1600" spc="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м</a:t>
            </a:r>
            <a:r>
              <a:rPr sz="1600" spc="30" dirty="0">
                <a:latin typeface="Times New Roman"/>
                <a:cs typeface="Times New Roman"/>
              </a:rPr>
              <a:t>о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spc="-35" dirty="0">
                <a:latin typeface="Times New Roman"/>
                <a:cs typeface="Times New Roman"/>
              </a:rPr>
              <a:t>т</a:t>
            </a:r>
            <a:r>
              <a:rPr sz="1600" spc="-4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ят</a:t>
            </a:r>
            <a:r>
              <a:rPr sz="1600" spc="-25" dirty="0">
                <a:latin typeface="Times New Roman"/>
                <a:cs typeface="Times New Roman"/>
              </a:rPr>
              <a:t>е</a:t>
            </a:r>
            <a:r>
              <a:rPr sz="1600" spc="-10" dirty="0">
                <a:latin typeface="Times New Roman"/>
                <a:cs typeface="Times New Roman"/>
              </a:rPr>
              <a:t>л</a:t>
            </a:r>
            <a:r>
              <a:rPr sz="1600" spc="5" dirty="0">
                <a:latin typeface="Times New Roman"/>
                <a:cs typeface="Times New Roman"/>
              </a:rPr>
              <a:t>ь</a:t>
            </a:r>
            <a:r>
              <a:rPr sz="1600" spc="-5" dirty="0">
                <a:latin typeface="Times New Roman"/>
                <a:cs typeface="Times New Roman"/>
              </a:rPr>
              <a:t>н</a:t>
            </a:r>
            <a:r>
              <a:rPr sz="1600" spc="35" dirty="0">
                <a:latin typeface="Times New Roman"/>
                <a:cs typeface="Times New Roman"/>
              </a:rPr>
              <a:t>о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и	</a:t>
            </a:r>
            <a:r>
              <a:rPr sz="1600" spc="-5" dirty="0">
                <a:latin typeface="Times New Roman"/>
                <a:cs typeface="Times New Roman"/>
              </a:rPr>
              <a:t>н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п</a:t>
            </a:r>
            <a:r>
              <a:rPr sz="1600" spc="-20" dirty="0">
                <a:latin typeface="Times New Roman"/>
                <a:cs typeface="Times New Roman"/>
              </a:rPr>
              <a:t>и</a:t>
            </a:r>
            <a:r>
              <a:rPr sz="1600" spc="25" dirty="0">
                <a:latin typeface="Times New Roman"/>
                <a:cs typeface="Times New Roman"/>
              </a:rPr>
              <a:t>с</a:t>
            </a:r>
            <a:r>
              <a:rPr sz="1600" spc="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н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я	</a:t>
            </a:r>
            <a:r>
              <a:rPr sz="1600" spc="-20" dirty="0">
                <a:latin typeface="Times New Roman"/>
                <a:cs typeface="Times New Roman"/>
              </a:rPr>
              <a:t>с</a:t>
            </a:r>
            <a:r>
              <a:rPr sz="1600" spc="-6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ч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н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н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я,	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-60" dirty="0">
                <a:latin typeface="Times New Roman"/>
                <a:cs typeface="Times New Roman"/>
              </a:rPr>
              <a:t>г</a:t>
            </a:r>
            <a:r>
              <a:rPr sz="1600" dirty="0">
                <a:latin typeface="Times New Roman"/>
                <a:cs typeface="Times New Roman"/>
              </a:rPr>
              <a:t>о	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о</a:t>
            </a:r>
            <a:r>
              <a:rPr sz="1600" spc="-40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т</a:t>
            </a:r>
            <a:r>
              <a:rPr sz="1600" spc="5" dirty="0">
                <a:latin typeface="Times New Roman"/>
                <a:cs typeface="Times New Roman"/>
              </a:rPr>
              <a:t>в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15" dirty="0">
                <a:latin typeface="Times New Roman"/>
                <a:cs typeface="Times New Roman"/>
              </a:rPr>
              <a:t>т</a:t>
            </a:r>
            <a:r>
              <a:rPr sz="1600" spc="5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т</a:t>
            </a:r>
            <a:r>
              <a:rPr sz="1600" spc="5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ю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5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ыб</a:t>
            </a:r>
            <a:r>
              <a:rPr sz="1600" spc="10" dirty="0">
                <a:latin typeface="Times New Roman"/>
                <a:cs typeface="Times New Roman"/>
              </a:rPr>
              <a:t>р</a:t>
            </a:r>
            <a:r>
              <a:rPr sz="1600" spc="5" dirty="0">
                <a:latin typeface="Times New Roman"/>
                <a:cs typeface="Times New Roman"/>
              </a:rPr>
              <a:t>а</a:t>
            </a:r>
            <a:r>
              <a:rPr sz="1600" dirty="0">
                <a:latin typeface="Times New Roman"/>
                <a:cs typeface="Times New Roman"/>
              </a:rPr>
              <a:t>нн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й	</a:t>
            </a:r>
            <a:r>
              <a:rPr sz="1600" spc="-10" dirty="0">
                <a:latin typeface="Times New Roman"/>
                <a:cs typeface="Times New Roman"/>
              </a:rPr>
              <a:t>т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м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,	</a:t>
            </a:r>
            <a:r>
              <a:rPr sz="1600" spc="-6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м</a:t>
            </a:r>
            <a:r>
              <a:rPr sz="1600" spc="-2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н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ям  </a:t>
            </a:r>
            <a:r>
              <a:rPr sz="1600" spc="-10" dirty="0">
                <a:latin typeface="Times New Roman"/>
                <a:cs typeface="Times New Roman"/>
              </a:rPr>
              <a:t>аргументировать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позицию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обоснованно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привлекать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литературный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материал.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6652" y="380441"/>
            <a:ext cx="46697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Критерии</a:t>
            </a:r>
            <a:r>
              <a:rPr sz="3600" spc="-40" dirty="0"/>
              <a:t> </a:t>
            </a:r>
            <a:r>
              <a:rPr sz="3600" spc="-5" dirty="0"/>
              <a:t>оценивания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07542" y="1421146"/>
            <a:ext cx="7734934" cy="399034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50"/>
              </a:spcBef>
            </a:pPr>
            <a:r>
              <a:rPr sz="2800" b="1" dirty="0">
                <a:latin typeface="Times New Roman"/>
                <a:cs typeface="Times New Roman"/>
              </a:rPr>
              <a:t>Критерии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оценивания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10" dirty="0">
                <a:latin typeface="Times New Roman"/>
                <a:cs typeface="Times New Roman"/>
              </a:rPr>
              <a:t>остались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те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35" dirty="0">
                <a:latin typeface="Times New Roman"/>
                <a:cs typeface="Times New Roman"/>
              </a:rPr>
              <a:t>же</a:t>
            </a:r>
            <a:endParaRPr sz="2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90000"/>
              </a:lnSpc>
              <a:spcBef>
                <a:spcPts val="985"/>
              </a:spcBef>
            </a:pPr>
            <a:r>
              <a:rPr sz="2800" spc="-10" dirty="0">
                <a:latin typeface="Times New Roman"/>
                <a:cs typeface="Times New Roman"/>
              </a:rPr>
              <a:t>Сочинение</a:t>
            </a:r>
            <a:r>
              <a:rPr sz="2800" spc="-5" dirty="0">
                <a:latin typeface="Times New Roman"/>
                <a:cs typeface="Times New Roman"/>
              </a:rPr>
              <a:t> оценивается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</a:t>
            </a:r>
            <a:r>
              <a:rPr sz="2800" dirty="0">
                <a:latin typeface="Times New Roman"/>
                <a:cs typeface="Times New Roman"/>
              </a:rPr>
              <a:t> пяти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критериям,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по </a:t>
            </a:r>
            <a:r>
              <a:rPr sz="2800" spc="-10" dirty="0">
                <a:latin typeface="Times New Roman"/>
                <a:cs typeface="Times New Roman"/>
              </a:rPr>
              <a:t> каждому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можно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получить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«зачет»,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незачет.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020"/>
              </a:lnSpc>
              <a:spcBef>
                <a:spcPts val="1060"/>
              </a:spcBef>
            </a:pPr>
            <a:r>
              <a:rPr sz="2800" dirty="0">
                <a:latin typeface="Times New Roman"/>
                <a:cs typeface="Times New Roman"/>
              </a:rPr>
              <a:t>Первые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два</a:t>
            </a:r>
            <a:r>
              <a:rPr sz="2800" spc="-10" dirty="0">
                <a:latin typeface="Times New Roman"/>
                <a:cs typeface="Times New Roman"/>
              </a:rPr>
              <a:t> критерия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самые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важные: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если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не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получить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по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ним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«зачет»,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экзамен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провален.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970"/>
              </a:spcBef>
            </a:pPr>
            <a:r>
              <a:rPr sz="2800" dirty="0">
                <a:latin typeface="Times New Roman"/>
                <a:cs typeface="Times New Roman"/>
              </a:rPr>
              <a:t>Для </a:t>
            </a:r>
            <a:r>
              <a:rPr sz="2800" spc="-30" dirty="0">
                <a:latin typeface="Times New Roman"/>
                <a:cs typeface="Times New Roman"/>
              </a:rPr>
              <a:t>того </a:t>
            </a:r>
            <a:r>
              <a:rPr sz="2800" spc="-10" dirty="0">
                <a:latin typeface="Times New Roman"/>
                <a:cs typeface="Times New Roman"/>
              </a:rPr>
              <a:t>чтобы получить </a:t>
            </a:r>
            <a:r>
              <a:rPr sz="2800" spc="-20" dirty="0">
                <a:latin typeface="Times New Roman"/>
                <a:cs typeface="Times New Roman"/>
              </a:rPr>
              <a:t>«зачет» </a:t>
            </a:r>
            <a:r>
              <a:rPr sz="2800" dirty="0">
                <a:latin typeface="Times New Roman"/>
                <a:cs typeface="Times New Roman"/>
              </a:rPr>
              <a:t>за </a:t>
            </a:r>
            <a:r>
              <a:rPr sz="2800" spc="-10" dirty="0">
                <a:latin typeface="Times New Roman"/>
                <a:cs typeface="Times New Roman"/>
              </a:rPr>
              <a:t>сочинение </a:t>
            </a:r>
            <a:r>
              <a:rPr sz="2800" dirty="0">
                <a:latin typeface="Times New Roman"/>
                <a:cs typeface="Times New Roman"/>
              </a:rPr>
              <a:t>в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целом,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нужно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получить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«зачет»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два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первых </a:t>
            </a:r>
            <a:r>
              <a:rPr sz="2800" spc="5" dirty="0">
                <a:latin typeface="Times New Roman"/>
                <a:cs typeface="Times New Roman"/>
              </a:rPr>
              <a:t> критерия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+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ещё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хотя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бы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один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из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остальных.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/>
            <a:r>
              <a:rPr lang="ru-RU" altLang="ru-RU" sz="3200" b="1" u="sng" smtClean="0">
                <a:solidFill>
                  <a:srgbClr val="FF0000"/>
                </a:solidFill>
              </a:rPr>
              <a:t>Критерии оценивания итогового сочинения в школе (как допуск к  ЕГЭ)</a:t>
            </a:r>
            <a:br>
              <a:rPr lang="ru-RU" altLang="ru-RU" sz="3200" b="1" u="sng" smtClean="0">
                <a:solidFill>
                  <a:srgbClr val="FF0000"/>
                </a:solidFill>
              </a:rPr>
            </a:br>
            <a:endParaRPr lang="ru-RU" altLang="ru-RU" sz="3200" u="sng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 1. «Объем итогового сочинения»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количество слов – от 350.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слов в сочинении не устанавливается. Если в сочинении менее 250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итоговое сочинение не проверяется по требованию № 2 «Самостоятельность написания итогового сочинения (изложения)» и критериям оценивания). </a:t>
            </a:r>
          </a:p>
        </p:txBody>
      </p:sp>
    </p:spTree>
    <p:extLst>
      <p:ext uri="{BB962C8B-B14F-4D97-AF65-F5344CB8AC3E}">
        <p14:creationId xmlns:p14="http://schemas.microsoft.com/office/powerpoint/2010/main" val="20374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44018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Требование № 2.  «Самостоятельность написания итогового сочинения»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837907"/>
            <a:ext cx="8229600" cy="3429000"/>
          </a:xfrm>
        </p:spPr>
        <p:txBody>
          <a:bodyPr rtlCol="0">
            <a:normAutofit/>
          </a:bodyPr>
          <a:lstStyle/>
          <a:p>
            <a:endParaRPr lang="ru-RU" b="1" dirty="0" smtClean="0"/>
          </a:p>
          <a:p>
            <a:r>
              <a:rPr lang="ru-RU" dirty="0" smtClean="0"/>
              <a:t>Итоговое сочинение выполняется самостоятельно. 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 </a:t>
            </a:r>
          </a:p>
          <a:p>
            <a:r>
              <a:rPr lang="ru-RU" dirty="0" smtClean="0"/>
              <a:t>Допускается прямое или косвенное цитирование с обязательной ссылкой на источник (ссылка дается в свободной форме). Объем цитирования не должен превышать объем собственного текста участника. </a:t>
            </a:r>
          </a:p>
          <a:p>
            <a:r>
              <a:rPr lang="ru-RU" dirty="0" smtClean="0"/>
              <a:t>Если сочинение признано несамостоятельным, то выставляется «незачет» за невыполнение требования № 2 и «незачет» за работу в целом (такое сочинение не проверяется по критериям оценивания). </a:t>
            </a:r>
            <a:endParaRPr lang="ru-RU" sz="4500" dirty="0" smtClean="0"/>
          </a:p>
        </p:txBody>
      </p:sp>
    </p:spTree>
    <p:extLst>
      <p:ext uri="{BB962C8B-B14F-4D97-AF65-F5344CB8AC3E}">
        <p14:creationId xmlns:p14="http://schemas.microsoft.com/office/powerpoint/2010/main" val="19702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3447098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Критерии № 1 и № 2 </a:t>
            </a:r>
            <a:r>
              <a:rPr lang="ru-RU" b="0" dirty="0">
                <a:solidFill>
                  <a:schemeClr val="tx1"/>
                </a:solidFill>
              </a:rPr>
              <a:t>являются основными. </a:t>
            </a:r>
            <a:br>
              <a:rPr lang="ru-RU" b="0" dirty="0">
                <a:solidFill>
                  <a:schemeClr val="tx1"/>
                </a:solidFill>
              </a:rPr>
            </a:br>
            <a:r>
              <a:rPr lang="ru-RU" b="0" dirty="0">
                <a:solidFill>
                  <a:schemeClr val="tx1"/>
                </a:solidFill>
              </a:rPr>
              <a:t>Для получения «зачета» за итоговое сочинение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</a:t>
            </a:r>
            <a:br>
              <a:rPr lang="ru-RU" b="0" dirty="0">
                <a:solidFill>
                  <a:schemeClr val="tx1"/>
                </a:solidFill>
              </a:rPr>
            </a:br>
            <a:endParaRPr lang="ru-RU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62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44018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Критерий № 1 «Соответствие теме»</a:t>
            </a:r>
            <a:endParaRPr lang="ru-RU" dirty="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121534"/>
            <a:ext cx="8229600" cy="5543550"/>
          </a:xfrm>
        </p:spPr>
        <p:txBody>
          <a:bodyPr rtlCol="0"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критерий нацеливает на проверку содержания сочинения.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должен рассуждать на предложенную тему, выбрав путь ее раскрытия (например, отвечает на вопрос, поставленный в теме, или размышляет над предложенной проблемой и т.п.).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ставится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случае, если сочинение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соответствует теме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нем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нет ответа на вопрос,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поставленный в теме, или в сочинении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прослеживается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конкретной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высказывания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 всех остальных случаях выставляется «зачет».</a:t>
            </a:r>
          </a:p>
        </p:txBody>
      </p:sp>
    </p:spTree>
    <p:extLst>
      <p:ext uri="{BB962C8B-B14F-4D97-AF65-F5344CB8AC3E}">
        <p14:creationId xmlns:p14="http://schemas.microsoft.com/office/powerpoint/2010/main" val="38801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Критерий № 2 «Аргументация. Привлечение литературного материала»</a:t>
            </a:r>
            <a:endParaRPr lang="ru-RU" sz="3600" dirty="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285852"/>
            <a:ext cx="7391400" cy="4886347"/>
          </a:xfrm>
        </p:spPr>
        <p:txBody>
          <a:bodyPr rtlCol="0"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Данный критерий нацеливает на проверку умения строить рассуждение, доказывать свою позицию, формулируя аргументы и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подкрепляя их примерами из опубликованных литературных произведений.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Можно привлекать произведения устного народного творчества (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исключением малых жанров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художественную, документальную, мемуарную, публицистическую, научную и научно-популярную литературу (в том числе философскую, психологическую, литературоведческую, искусствоведческую), дневники, очерки, литературную критику и другие произведения отечественной и мировой литературы (достаточно опоры на один текст). 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«Незачет»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ставится при условии, если сочинение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содержит аргументации, написано без опоры на литературный материал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или в нем существенно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искажено содержание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выбранного текста, или литературный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 лишь упоминается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работе (аргументы примерами не подкрепляются). Во всех остальных случаях выставляется «зачет».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9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571612"/>
            <a:ext cx="81439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Обратите внимание, что мало просто </a:t>
            </a:r>
            <a:r>
              <a:rPr lang="ru-RU" sz="3200" b="1" dirty="0" smtClean="0">
                <a:solidFill>
                  <a:srgbClr val="FF0000"/>
                </a:solidFill>
              </a:rPr>
              <a:t>ссылаться на определенные произведения</a:t>
            </a:r>
            <a:r>
              <a:rPr lang="ru-RU" sz="3200" b="1" dirty="0" smtClean="0"/>
              <a:t>. Необходимо находить конкретные литературные примеры, </a:t>
            </a:r>
            <a:r>
              <a:rPr lang="ru-RU" sz="3200" b="1" dirty="0" smtClean="0">
                <a:solidFill>
                  <a:srgbClr val="FF0000"/>
                </a:solidFill>
              </a:rPr>
              <a:t>анализировать поведение и характер героев</a:t>
            </a:r>
            <a:r>
              <a:rPr lang="ru-RU" sz="3200" b="1" dirty="0" smtClean="0"/>
              <a:t>, приводить в качестве весомого аргумента мысли автора....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5244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  <a:latin typeface="Century Schoolbook" pitchFamily="18" charset="0"/>
              </a:rPr>
              <a:t/>
            </a:r>
            <a:br>
              <a:rPr lang="ru-RU" b="1" smtClean="0">
                <a:solidFill>
                  <a:srgbClr val="000000"/>
                </a:solidFill>
                <a:latin typeface="Century Schoolbook" pitchFamily="18" charset="0"/>
              </a:rPr>
            </a:br>
            <a:endParaRPr lang="ru-RU" smtClean="0"/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1071563" y="142875"/>
            <a:ext cx="7658100" cy="1285875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5715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Участники государственной итоговой аттестации</a:t>
            </a:r>
          </a:p>
        </p:txBody>
      </p:sp>
      <p:sp>
        <p:nvSpPr>
          <p:cNvPr id="7173" name="Rectangle 1"/>
          <p:cNvSpPr>
            <a:spLocks noChangeArrowheads="1"/>
          </p:cNvSpPr>
          <p:nvPr/>
        </p:nvSpPr>
        <p:spPr bwMode="auto">
          <a:xfrm>
            <a:off x="395288" y="2644745"/>
            <a:ext cx="8391525" cy="286232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00100" algn="ctr" eaLnBrk="1" hangingPunct="1">
              <a:buFontTx/>
              <a:buChar char="•"/>
              <a:tabLst>
                <a:tab pos="4508500" algn="l"/>
              </a:tabLst>
              <a:defRPr/>
            </a:pPr>
            <a:endParaRPr lang="ru-RU" dirty="0">
              <a:latin typeface="Century Schoolbook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К государственной итоговой аттестации допускается обучающийся,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имеющий академической задолженности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полном объеме выполнивший учебный план или индивидуальный учебный план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 имеющие годовые отметки по всем учебным предметам  учебного плана за  каждый год обучения по образовательной программе среднего общего образования не ниже удовлетворительных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имеющие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оценку </a:t>
            </a:r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«зачет» за Итоговое сочинение (изложение).</a:t>
            </a:r>
          </a:p>
          <a:p>
            <a:pPr indent="800100" algn="ctr" eaLnBrk="1" hangingPunct="1">
              <a:tabLst>
                <a:tab pos="4508500" algn="l"/>
              </a:tabLst>
              <a:defRPr/>
            </a:pPr>
            <a:endParaRPr lang="ru-RU" dirty="0">
              <a:latin typeface="Century Schoolbook" pitchFamily="18" charset="0"/>
            </a:endParaRPr>
          </a:p>
          <a:p>
            <a:pPr algn="just" eaLnBrk="1" hangingPunct="1">
              <a:defRPr/>
            </a:pPr>
            <a:r>
              <a:rPr lang="ru-RU" i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9916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743200"/>
            <a:ext cx="8229600" cy="3382963"/>
          </a:xfrm>
        </p:spPr>
        <p:txBody>
          <a:bodyPr rtlCol="0"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573374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7030A0"/>
                </a:solidFill>
              </a:rPr>
              <a:t>Критерий № </a:t>
            </a:r>
            <a:r>
              <a:rPr lang="ru-RU" sz="2800" b="1" dirty="0" smtClean="0">
                <a:solidFill>
                  <a:srgbClr val="7030A0"/>
                </a:solidFill>
              </a:rPr>
              <a:t>3</a:t>
            </a:r>
          </a:p>
          <a:p>
            <a:pPr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«Композиция </a:t>
            </a:r>
            <a:r>
              <a:rPr lang="ru-RU" sz="2800" b="1" dirty="0">
                <a:solidFill>
                  <a:srgbClr val="7030A0"/>
                </a:solidFill>
              </a:rPr>
              <a:t>и </a:t>
            </a:r>
            <a:r>
              <a:rPr lang="ru-RU" sz="2800" b="1" dirty="0" smtClean="0">
                <a:solidFill>
                  <a:srgbClr val="7030A0"/>
                </a:solidFill>
              </a:rPr>
              <a:t>логика рассуждения</a:t>
            </a:r>
            <a:r>
              <a:rPr lang="ru-RU" sz="2800" b="1" dirty="0">
                <a:solidFill>
                  <a:srgbClr val="7030A0"/>
                </a:solidFill>
              </a:rPr>
              <a:t>»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2213" y="1727537"/>
            <a:ext cx="701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«Незачет» </a:t>
            </a:r>
            <a:r>
              <a:rPr lang="ru-RU" sz="2400" dirty="0"/>
              <a:t>ставится при условии</a:t>
            </a:r>
            <a:r>
              <a:rPr lang="ru-RU" sz="2400" dirty="0">
                <a:solidFill>
                  <a:srgbClr val="FF0000"/>
                </a:solidFill>
              </a:rPr>
              <a:t>, если грубые логические нарушения</a:t>
            </a:r>
            <a:r>
              <a:rPr lang="ru-RU" sz="2400" dirty="0"/>
              <a:t> мешают пониманию смысла сказанного или </a:t>
            </a:r>
            <a:r>
              <a:rPr lang="ru-RU" sz="2400" dirty="0">
                <a:solidFill>
                  <a:srgbClr val="FF0000"/>
                </a:solidFill>
              </a:rPr>
              <a:t>отсутствует </a:t>
            </a:r>
            <a:r>
              <a:rPr lang="ru-RU" sz="2400" dirty="0" err="1">
                <a:solidFill>
                  <a:srgbClr val="FF0000"/>
                </a:solidFill>
              </a:rPr>
              <a:t>тезисно</a:t>
            </a:r>
            <a:r>
              <a:rPr lang="ru-RU" sz="2400" dirty="0">
                <a:solidFill>
                  <a:srgbClr val="FF0000"/>
                </a:solidFill>
              </a:rPr>
              <a:t>-доказательная часть</a:t>
            </a:r>
            <a:r>
              <a:rPr lang="ru-RU" sz="2400" dirty="0"/>
              <a:t>. Во всех остальных случаях выставляется «зачет». </a:t>
            </a:r>
          </a:p>
        </p:txBody>
      </p:sp>
    </p:spTree>
    <p:extLst>
      <p:ext uri="{BB962C8B-B14F-4D97-AF65-F5344CB8AC3E}">
        <p14:creationId xmlns:p14="http://schemas.microsoft.com/office/powerpoint/2010/main" val="421959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44018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Критерий № 4 «Качество письменной речи»</a:t>
            </a:r>
            <a:endParaRPr lang="ru-RU" dirty="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3428999"/>
            <a:ext cx="8229600" cy="2697163"/>
          </a:xfrm>
        </p:spPr>
        <p:txBody>
          <a:bodyPr rtlCol="0"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1592580"/>
            <a:ext cx="762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/>
              <a:t>Данный критерий нацеливает на проверку речевого оформления текста сочинения. </a:t>
            </a:r>
          </a:p>
          <a:p>
            <a:r>
              <a:rPr lang="ru-RU" sz="2400" dirty="0"/>
              <a:t>Участник должен </a:t>
            </a:r>
            <a:r>
              <a:rPr lang="ru-RU" sz="2400" dirty="0">
                <a:solidFill>
                  <a:srgbClr val="FF0000"/>
                </a:solidFill>
              </a:rPr>
              <a:t>точно выражать мысли</a:t>
            </a:r>
            <a:r>
              <a:rPr lang="ru-RU" sz="2400" dirty="0"/>
              <a:t>, используя разнообразную лексику и </a:t>
            </a:r>
            <a:r>
              <a:rPr lang="ru-RU" sz="2400" dirty="0">
                <a:solidFill>
                  <a:srgbClr val="FF0000"/>
                </a:solidFill>
              </a:rPr>
              <a:t>различные грамматические конструкции</a:t>
            </a:r>
            <a:r>
              <a:rPr lang="ru-RU" sz="2400" dirty="0"/>
              <a:t>, при необходимости уместно употреблять термины.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«Незачет» </a:t>
            </a:r>
            <a:r>
              <a:rPr lang="ru-RU" sz="2400" dirty="0"/>
              <a:t>ставится при условии, если </a:t>
            </a:r>
            <a:r>
              <a:rPr lang="ru-RU" sz="2400" dirty="0">
                <a:solidFill>
                  <a:srgbClr val="FF0000"/>
                </a:solidFill>
              </a:rPr>
              <a:t>низкое качество речи </a:t>
            </a:r>
            <a:r>
              <a:rPr lang="ru-RU" sz="2400" dirty="0"/>
              <a:t>(в том числе речевые ошибки) существенно затрудняет понимание смысла сочинения. Во всех остальных случаях выставляется «зачет». </a:t>
            </a:r>
          </a:p>
        </p:txBody>
      </p:sp>
    </p:spTree>
    <p:extLst>
      <p:ext uri="{BB962C8B-B14F-4D97-AF65-F5344CB8AC3E}">
        <p14:creationId xmlns:p14="http://schemas.microsoft.com/office/powerpoint/2010/main" val="4839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34720"/>
            <a:ext cx="6629399" cy="861774"/>
          </a:xfrm>
        </p:spPr>
        <p:txBody>
          <a:bodyPr/>
          <a:lstStyle/>
          <a:p>
            <a:r>
              <a:rPr lang="ru-RU" altLang="ru-RU" dirty="0">
                <a:solidFill>
                  <a:srgbClr val="7030A0"/>
                </a:solidFill>
              </a:rPr>
              <a:t>Критерий № 5 «Грамотность»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90600" y="1905000"/>
            <a:ext cx="7239000" cy="3077766"/>
          </a:xfrm>
        </p:spPr>
        <p:txBody>
          <a:bodyPr/>
          <a:lstStyle/>
          <a:p>
            <a:r>
              <a:rPr lang="ru-RU" sz="2800" dirty="0"/>
              <a:t>Данный критерий позволяет оценить грамотность выпускника. </a:t>
            </a:r>
          </a:p>
          <a:p>
            <a:r>
              <a:rPr lang="ru-RU" sz="2800" dirty="0"/>
              <a:t>«Незачет» ставится при условии, если на </a:t>
            </a:r>
            <a:r>
              <a:rPr lang="ru-RU" sz="2800" dirty="0">
                <a:solidFill>
                  <a:srgbClr val="FF0000"/>
                </a:solidFill>
              </a:rPr>
              <a:t>100 слов в среднем приходится в сумме более пяти ошибок</a:t>
            </a:r>
            <a:r>
              <a:rPr lang="ru-RU" sz="2800" dirty="0"/>
              <a:t>: грамматических, орфографических, пунктуационных</a:t>
            </a:r>
            <a:endParaRPr lang="ru-RU" altLang="ru-RU" sz="28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69303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Сохранность работ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143000"/>
            <a:ext cx="78886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 сразу же будут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сканироваться и размещаться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региональных и федеральной информационных системах обеспечения проведения ЕГЭ,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доступ к которым будут иметь все вузы страны. 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то же время вузы при объявлении условий приема должны будут указать, станут ли они учитывать выпускные сочинения.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shans-online.com/images/news/2012/12/50ceca026be69.jpg"/>
          <p:cNvPicPr>
            <a:picLocks noChangeAspect="1" noChangeArrowheads="1"/>
          </p:cNvPicPr>
          <p:nvPr/>
        </p:nvPicPr>
        <p:blipFill>
          <a:blip r:embed="rId2" cstate="print"/>
          <a:srcRect b="14122"/>
          <a:stretch>
            <a:fillRect/>
          </a:stretch>
        </p:blipFill>
        <p:spPr bwMode="auto">
          <a:xfrm>
            <a:off x="5309238" y="4429132"/>
            <a:ext cx="3188970" cy="2214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347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72560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Ознакомление с результатами итогового сочинения (изложения), срок действия итогового сочинения и предоставление итогового сочинения в вузы в качестве индивидуального достижения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714488"/>
            <a:ext cx="8229600" cy="3840171"/>
          </a:xfrm>
        </p:spPr>
        <p:txBody>
          <a:bodyPr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результатами итогового сочинения (изложения) участники могут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ознакомиться в образовательных организациях,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информационно-телекоммуникационной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сети «Интернет»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соответствии с требованиями законодательства Российской Федерации в области защиты персональных данных.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 итогового сочинения (изложения)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допуск к ГИА действителен бессрочно.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 итогового сочинения в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случае представления его при приеме на обучение по программам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программам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действителен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течение четырех лет,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следующих за годом написания такого сочинения.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575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533400"/>
            <a:ext cx="7886728" cy="4492605"/>
          </a:xfrm>
        </p:spPr>
        <p:txBody>
          <a:bodyPr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соответствии с пунктом 33 Порядка приема в вузы поступающему по решению организации высшего образования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начисляются баллы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оценку, выставленную организацией высшего образования по результатам проверки итогового сочинения, являющегося условием допуска к ГИА. Для учета итогового сочинения поступающему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требуется представлять документы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подтверждающие получение такого индивидуального достижения.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Сумма баллов, начисленных поступающему за индивидуальные достижения,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может быть более 10 баллов.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368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3516981"/>
            <a:ext cx="7848600" cy="2661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поступлении в вузы, сочинение (изложение) рассматривается в ряду индивидуальных достижений и  может принести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абитуриенту до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дополнительных баллов к ЕГЭ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 случае представления поступающим указанного сочинения).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за сочинение на данном этапе выставляется вузом по утвержденным им критериям.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285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Учет результатов сочинения по литературе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 поступлении в вузы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studikam.ru/wp-content/uploads/2014/05/ea36be7c766928fdd18fa237d3ff7d6eb5e623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6084" y="1196752"/>
            <a:ext cx="2960580" cy="22204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31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35110" t="9186" r="33640" b="10748"/>
          <a:stretch>
            <a:fillRect/>
          </a:stretch>
        </p:blipFill>
        <p:spPr bwMode="auto">
          <a:xfrm>
            <a:off x="107504" y="249386"/>
            <a:ext cx="4608512" cy="6641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34783" t="15459" r="33332" b="4667"/>
          <a:stretch>
            <a:fillRect/>
          </a:stretch>
        </p:blipFill>
        <p:spPr bwMode="auto">
          <a:xfrm>
            <a:off x="4693338" y="116632"/>
            <a:ext cx="4377416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71073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Объект 2"/>
          <p:cNvSpPr>
            <a:spLocks noGrp="1"/>
          </p:cNvSpPr>
          <p:nvPr>
            <p:ph idx="4294967295"/>
          </p:nvPr>
        </p:nvSpPr>
        <p:spPr>
          <a:xfrm>
            <a:off x="428596" y="2143116"/>
            <a:ext cx="8229600" cy="1000132"/>
          </a:xfrm>
        </p:spPr>
        <p:txBody>
          <a:bodyPr/>
          <a:lstStyle/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Удачной сдачи экзамена!</a:t>
            </a:r>
          </a:p>
        </p:txBody>
      </p:sp>
    </p:spTree>
    <p:extLst>
      <p:ext uri="{BB962C8B-B14F-4D97-AF65-F5344CB8AC3E}">
        <p14:creationId xmlns:p14="http://schemas.microsoft.com/office/powerpoint/2010/main" val="225863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440180"/>
          </a:xfrm>
        </p:spPr>
        <p:txBody>
          <a:bodyPr/>
          <a:lstStyle/>
          <a:p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Итоговое сочинение (изложение) как условие допуска   к ГИА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219200"/>
            <a:ext cx="8229600" cy="3281370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участия в итоговом сочинении (изложении) обучающиеся XI (XII) классов подают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заявления и согласия на обработку персональных данных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образовательные организации, в которых обучающиеся осваивают образовательные программы среднего общего образования. Указанные заявления подаются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чем за две недели до начала проведения итогового сочинения (изложения).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Участники итогового сочинения (изложения) с ОВЗ при подаче заявления на участие в итоговом сочинении (изложении) предъявляют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копию рекомендаций ПМПК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участники итогового сочинения (изложения) – дети-инвалиды и инвалиды –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справку,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подтверждающую инвалидность.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44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772400" cy="144018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Сроки и продолжительность написания итогового сочинения (изложения)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09600" y="1295400"/>
            <a:ext cx="8229600" cy="4308872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ru-RU" sz="2800" dirty="0">
                <a:solidFill>
                  <a:srgbClr val="7030A0"/>
                </a:solidFill>
              </a:rPr>
              <a:t>6</a:t>
            </a:r>
            <a:r>
              <a:rPr lang="ru-RU" altLang="ru-RU" sz="2800" b="1" dirty="0" smtClean="0">
                <a:solidFill>
                  <a:srgbClr val="7030A0"/>
                </a:solidFill>
              </a:rPr>
              <a:t> декабря 202</a:t>
            </a:r>
            <a:r>
              <a:rPr lang="en-US" altLang="ru-RU" sz="2800" b="1" dirty="0" smtClean="0">
                <a:solidFill>
                  <a:srgbClr val="7030A0"/>
                </a:solidFill>
              </a:rPr>
              <a:t>3</a:t>
            </a:r>
            <a:r>
              <a:rPr lang="ru-RU" altLang="ru-RU" sz="2800" b="1" dirty="0" smtClean="0">
                <a:solidFill>
                  <a:srgbClr val="7030A0"/>
                </a:solidFill>
              </a:rPr>
              <a:t> года</a:t>
            </a:r>
            <a:endParaRPr lang="ru-RU" altLang="ru-RU" sz="2800" dirty="0" smtClean="0">
              <a:solidFill>
                <a:srgbClr val="7030A0"/>
              </a:solidFill>
            </a:endParaRPr>
          </a:p>
          <a:p>
            <a:pPr algn="ctr" eaLnBrk="1" hangingPunct="1">
              <a:buNone/>
            </a:pPr>
            <a:r>
              <a:rPr lang="en-US" altLang="ru-RU" sz="2800" dirty="0">
                <a:solidFill>
                  <a:srgbClr val="7030A0"/>
                </a:solidFill>
              </a:rPr>
              <a:t>7</a:t>
            </a:r>
            <a:r>
              <a:rPr lang="ru-RU" altLang="ru-RU" sz="2800" b="1" dirty="0" smtClean="0">
                <a:solidFill>
                  <a:srgbClr val="7030A0"/>
                </a:solidFill>
              </a:rPr>
              <a:t> февраля 2024 года</a:t>
            </a:r>
          </a:p>
          <a:p>
            <a:pPr algn="ctr" eaLnBrk="1" hangingPunct="1">
              <a:buNone/>
            </a:pPr>
            <a:r>
              <a:rPr lang="en-US" altLang="ru-RU" sz="2800" dirty="0" smtClean="0">
                <a:solidFill>
                  <a:srgbClr val="7030A0"/>
                </a:solidFill>
              </a:rPr>
              <a:t>10</a:t>
            </a:r>
            <a:r>
              <a:rPr lang="ru-RU" altLang="ru-RU" sz="2800" b="1" dirty="0" smtClean="0">
                <a:solidFill>
                  <a:srgbClr val="7030A0"/>
                </a:solidFill>
              </a:rPr>
              <a:t> </a:t>
            </a:r>
            <a:r>
              <a:rPr lang="ru-RU" altLang="ru-RU" sz="2800" dirty="0" smtClean="0">
                <a:solidFill>
                  <a:srgbClr val="7030A0"/>
                </a:solidFill>
              </a:rPr>
              <a:t>апреля</a:t>
            </a:r>
            <a:r>
              <a:rPr lang="ru-RU" altLang="ru-RU" sz="2800" b="1" dirty="0" smtClean="0">
                <a:solidFill>
                  <a:srgbClr val="7030A0"/>
                </a:solidFill>
              </a:rPr>
              <a:t> 2024 года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Продолжительность написания итогового сочинения (изложения) составляет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часа 55 минут (235 минут).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участников итогового сочинения (изложения) с ОВЗ, детей-инвалидов и инвалидов продолжительность написания итогового сочинения (изложения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увеличивается на 1,5 часа.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7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Объем работы и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время для написания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2" name="Picture 6" descr="http://www.mincom.gov.az/assets/Uploads/yaziinsha400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764704"/>
            <a:ext cx="3816424" cy="2328019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51520" y="3141263"/>
            <a:ext cx="856895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выставлении оценки учитывается объем сочинения.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Рекомендуемое количество слов – 350.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в сочинении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менее 250 слов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 подсчёт включаются все слова,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том числе и служебные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то такая работа считается невыполненной и оценивается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баллов.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часа 55 минут.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7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Проверка сочинения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8572527" y="2228671"/>
            <a:ext cx="45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871349"/>
            <a:ext cx="83204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Результатом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итогового сочинения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может быть зачет или незачет.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сдаче ЕГЭ допустят только учеников, получивших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зачет.</a:t>
            </a:r>
          </a:p>
        </p:txBody>
      </p:sp>
      <p:sp>
        <p:nvSpPr>
          <p:cNvPr id="8198" name="AutoShape 6" descr="data:image/jpeg;base64,/9j/4AAQSkZJRgABAQAAAQABAAD/2wCEAAkGBw8PDw8OEBANDw4QDw8ODg8ODw8NDQ8PFBUWFhQVFRQYHCkgGBooGxQUITEhJS0rLi4uFx81ODYsNygtLisBCgoKDg0OGxAQGy8kICUsMCwsLCwsLCwtNTQsLywsLCwsLCwsLCwsLywsLCwsLCwsLCwsLCwsLCwsLCwsLCwsLP/AABEIAMIBAwMBEQACEQEDEQH/xAAbAAEAAgMBAQAAAAAAAAAAAAAAAQIDBQYEB//EAD8QAAIBAwIDBQMKBAQHAAAAAAABAgMEERIhBTFBBhNRYXEigZEHFCMyQlJyobHBQ2LR4TOCkvEVFnOywtLw/8QAGwEBAAIDAQEAAAAAAAAAAAAAAAQFAQIDBgf/xAAxEQEAAgEDAwIDBwQDAQAAAAAAAQIDBBEhEjFBBVETIpEyYXGBobHRI8Hh8EJS8RT/2gAMAwEAAhEDEQA/APuIAAAAAAAAAAAAAAAAAAAAAAAAAAAAAAAAAAAAAAAAAAAAAAAAAAAAAAAAAAAAAAAAAAAAAAAAAAAAAAAAAAAAAAAAAAAAAB5rm8UPZS1S8Fsl6sg6vX0wfL3t7fy648M257Q8c7yt0cF5aW/3Km/qmp7xER+X+UiMOPzuxx4zKDxVitP34Z29Ym+D1uYt05q/nH8N50cXj+nPPtLb0qkZRUotSi1lNbpov6XresWrO8SgWrNZ2lY2YAAAAAAAAAAAAAAAAAAAAAAAAAAAAAAADBe1+7pyn1S29XsvzI+rzxgw2ye3+w6YsfXeKtVR5Ze7e7fizyeO02mbW5mU6/tDLJbZO1+I3c47tZxCSwV2WeUzBE7q9luIONZ2zfszTnT8prmvet/cXfomomJnDPbvH92vqOGJrGSO/aXWHpFOAAAAAAAAAAAAAAAAAAAAAAAAAAAAAAAGq7SyxQT6KpDPp/vgqfWt/wD5Z/GE3QRvl2+6WqoXiweWrk2Tb4eU1b7YzbNMwxXBy1V3dZOPMym48ezz8Dp1Z3lCrGEnSpzk5z5RS0yXv59C79JwXnLF4jiPLhr8tIxTSZ59ndyu/BfE9SoFPnUvL4AZaV1nZ7efQD0gAAAAAAAAAAAAAAAAAAAAAAAAABhq3VOH1pxXq1k4ZNThx8XtEfm3rivbtCkL+jLlVp/6kjFNXgv9m8T+bacGSO9Z+iOIWyr0Z0sr2o4T54lzT+ODOfFXPimk+TFknFeLez567qVOcqVRONSDxJP9V4o8Tm018dpraOYekpauSsWgd5lpLLbeElu2znXFMztDbaIjeW84dwTOJ193zVPovxePoej0Po9a7Xzcz7fz7qjU+oTPy4vr/DdxiksJJJcktki+iIiNoVczvzLHWrwgsykl6gaa/wC01Om9MITqz6Rjz9X1SMbwbSx0eO3Mnn5qlHzqJSMjc8J4/CpPuZqVKr0jPr6PkzWLRvs26Z23b02agAAAAAAAAAAAAAAAAAAAAAADxX1w17EXh/aa6LwKj1LWTT+ljnnzPskYccfalp7ucYroeayTEJ+KJtLR3E030I226ypEw8veyh9SUo/hk4/odseS9PszMfhLaaVt9qN2q45KrW0zc5znH2Vn2pY8M82S6575J2vO7WMdKR8sbOq7J8CdvBVa3tXElnHSlF9F5+LPSaPRVxR1zHzfso9XqpyT0xPH7uibSWXhJbtvZJFghOZ4j2toxnog5d2tpVklLfwguvqQr67HF+nv98JVdLea9UtdC7q3cn3eqjQTw5ve4qe/7C9NzfHlnNM9PFY8+Zc7UjH9rmW0suHwprEYpePVt+LfUlRER2cZndsKdJGWHg45TSVKp9uE04vzw/3SOd6xM1n729ZmIl19hV10qc/vQi/yN2rOAAAAAAAAAAAAAAAAAAAAABjr1FCLk+n5vocs+aMOObz4bUr1Ts01SeE5Pm92ePyZJtM3t3lYVrvxDmuL3+MtvkQ4ib2WmHHFYc9Liye+SRGCXXqg/wCIrxM/Bk6odB2Rte+k7iSzCD00/Bz6v3fuW/pWj3t8W3aO34/4VvqGo2r8Ovnu66TSWXslu2ehUz592m7SSrydGk2qKel42daS/wDEqdXqZtvSnbzKw0+GKR127+Iailb/AGpbvoukfQqpt4hLiJtO8uo7MVouEqf2oy1Y8Yv+5dem5Imk08wga3HMWi3h0EYlkhM0YgaHtBNzq06Md8Zm/V+xBfFy+Br5beHcWlLRThD7sYx+CMsMoAAAAAAAAAAAAAAAAAAAAAGr4lXzLR0ju/xf/fqee9W1PVeMUdo5n8UzBj2r1e7S8Ru1hpFDkvvxCxwYud3zftfxJ5VKL3e8vKJO0WH/AJSk579MdMOfp3EsYJ80hG65ZVWka9MM9cvrPYy9p/N6dttGpCO6ezk3vJ+uWyw9P1VbR8KeJjt9/wDlA1mC0T8TvEsXbHiE9HzajnXUag2ui5yfw/UsMsWmvTXvKJj2i29vDj3aqlUcHziklnwxnJRauvTfojtH+7rTD89eqfL1RWSF2d4h6LXVTnGpB4kuXg/FPyN8ea2O0WqxesXr02djw68jWjlbSX1o9U/6HpNNqaZ6717+YU2bDbFO09kcY4lC1oupLeT9mnBfWqVHyijtadocojdzvZ69p07m2dxJzrXVaTyuSnuov8CeIr+zOEZ6cR7y7fCtO8+z6aSHEAAAAAAAAAAAAAAAAAAAABEnhN+CyYmdo3ZiN5cXcXTll53k3J+8+f5M05LTafM7vQ48UV4aTiNacU3u1h8t2Zx1iZSo2h81u7h1akpvm3y8F0Rf46dNYrCuvfqtMy9PDuHV6zSp0qs8vC0Qk1n15G01tPEQxvEd5dvwfsFVliVw1SWU1CLUpvxy+S/M74tDe3N+HDJrKRxXlur/AIbFV5PVpqOMalKcHpm5JqMovG3WLz/N5EzJocWSertPvCLTV5KR0949mOytXKpOpKWt6mk8beePeTEVl4vwVV4qUcRrRXsvpJfdZF1WljNG8d0nT6icc7T2c7TjKEnCacZx2afM89lx2pO0wt62i0bw99NEdrL0wcqS75NwUft9PTz9CTpa5ZyR8Lv/AL3cstqRWevs1vFr+dzLvpQn3dPMKcIRcpuT5pY+28LL+yvzu8+Wbx0x28zH7R/dBxY9p3n8v5l6eynAbi5uqVzVpTp0qUo1HKpFwzp+pTpp74zjf16kXTYMuTLF7RtEf7CVmy0pj6azvMvqRcqsAAAAAAAAAAAAAAAAAAAABEllY8djExvGxHD5hxrjVtZznTq1Y6oSa0w9ubXTZeXieLn0zP8AEmlY4ie/h6Ouek0i3u2NtCNanGpHeMoqS26NZRCmlqzMT4bTl2fPe23Au5n38ZS7ucsTj0hN+nRl/wCl6qLx8Oe8fq45af8AKHQ/JZx1KnVtaj/wnGdJt793PZx90sf6i9xSq9VXaYmHVXnaanhqn7Wz3I2X1HBj433n7jHost+dtvxaWne3FxVVdR+hpzdKT6qU4tx92Yr4oxp9ZbNfeI+XfZtm0tcVeZ57t5wyKdOLjusIsImJjeEKYmOJbCMTLDx8Y4fTq03KWIzgm4z6ryfivIi6rBTLSd+8eUjT5bUtx2nw5VX1OjhVMynz7qL9v/M/sr138ilpobT82SemPv7/AEWGTUV36acy3thw664lolWSt7SDzCEFpbX8ud/8z39C2x4t69NY6a/rP8fur7Wis7zzP6O1srOnQhGnTiowisJImVrFY2hxmZmd5egywAAAAAAAAAAAAAAAAAAAB5OI8Tt7aHeV61KjDxqTUc+nj7jEzEMxWZ7OD438rVtTzC0pVLmfJTnmlRz7/afwRznLHhIppbT9rhwXGu2PE73KqV3RpP8AhUPoo482vafvZym8ylUwUr4c5phH+Z+Zq6vpXYfi+u0Uc70pOk/wreP5PHuPMepYpx55mO1uUrHWL1/Bj7WV4zt6kG17S2/F0/M56GJrmrZ2yRtjmHJcEpd1JtSlmS0t8ts5/YuNVqJtXprwiYsXO9nWUF7PuKW3dPh3HYWzjKxnqWVWq1G/RYiv+09P6XTbBv7yovULb5tvaHnveDXNCTlR1Si3l6MNP1g+voTZx871nb9voiRfjaY3ebvb97KOH/0Hn9Tbpt/2/Rr1V9v1X/5fvbhfS1amH95qnFe6O4tWduO5FuW14P2OtbdqUl3s1unJeyn5ROdNPWs9VuZ95bWyzMbRxDokju5pAAAAAAAAAAAAAAAAAAFZySTbaSW7beEl6gcnx35RuG2uYqq7mqtu7t8VN/Of1V8TSbxDtTBezguL/KVxK5zG2hC0pv7S+krY/FJYXuRynLM9kmmmrHflx13mpN1LitUrVHzc5yqS+LOc8pEREdnnlcpbQSX6hndays7i6noo06tab6U4uWPXHIzFZlpbJEd3c8C+Sa6q4ldVIW8OsI4q1v8A1X5nWMXujX1Ps21LgNvZqdOn3n1mpTc25SabSb6Hj9ZqcmXNMT4mYj6rjTV2rvHlyfGp66vdwUnjxeyJOCOmvVLbJO87Qmz4VU2a5+gvnqzXFMNqpSpx0zTTx8SNxad4dOz6j2Qp6bC25bw17fzNy/c9Zoq9OCsfc85q7b5rfi3BKRwAAAAAAAAAAAAAAAAAAAAAABx/yq2Eq3DpYlKMaVWnVq6c701mMsrqlqz7jnkj5XfTzEX5fE3VoU9oR1P70v6EdYvPVvJzeN99kl/QbMTaIb/gfYLiV5iSpOjTf8S4zTWPKP1n8DpGOZcL56w+h8C+Sizo4lczndT5uP8AhUc+i3fxOkY4hGtntPZ3VlY0aEFTo06dKC5RpxUF+R02cZmZ7vQGHzbtXN0alZPpJyXmpbr9TxmpwTXVXrPvv9eXo9NeJw1mPb9nOdl7NV5SnLduRjVXmkRWG9J2ibO4o8KjGOUiH8O0xvLjbUzM7NLx+0Tpy8YpteqM4bdN9kmluqGHsF2yjRmrSvLFCb+im+VKb6P+Vv4P1PT6HPOP+nbt4Veswxf56931QuFUAAAAAAAAAAAAAAAAAAAAAAAMdejGpCVOaUoTi4Si+Ti1hoETs+X23yQR76bq3L+b6m6cacfpXDopSeyfxOUYkqdTMx2dzwTsnYWWO5oQU1/En9JV/wBT5e46RWIcLXtbu3ZloAAAHPdr+znz2nmElCvFYi5Z0TX3ZY/UhavR1zbWji0JWm1M4uJ7S5Ls32bu7KrL5wqahNexomp5kufoUHqWntj6Zt5WGPPW9ZirrpyWnBDm3y7OMRzu5vjdRaZejI1ObrPDG0PllGOX5F/adkevL652A7Qy0QtK8s4SjQqSe7XSEn+j9xL0WuibfCv+U/2Q9XpNo+JT8/5d2W6sAAAAAAAAAAAAAAAAACAAAAAAAAAAAAAAaHjtX6aEfuwz75P+x5f13JvmrX2j9/8AxZ6Ov9OZ95a24uNilmyZTHy5vi8atZOjRWurOMlCOcZeG/2JOjxTkyREJOS0Y8czLg7Km84aaaeGmsNNc014lpl4R8XLt+C22YFRmv8AMl9ofQOAcTc13NR/SxXsyf8AEiv3PSel+o/Hj4d/tR+v+fdR6zSxSeunaf0bkuEAAAAAAAAAAAAAAAAAAIyAyAyAyBGQGQGQIyA1ANQEagOW4nW1V6r8Gor3L+uTxXqmTr1V/u4+i801NsNfq1lzUK+OUylWhnfVKVZVaU9E6abUsRljO3JrHVljpslsUxavdnLSuSOm3Zzt/wAV7+772cacZzwpypx0RnP7zXiywzWtlr1T3RsVK456Y7O+7O0lpSfVFJO1r7S66iZiOGyu4OGJxeJReYtdGhvbFeL17w4Yp6vlt2l0tjdqrThUW2qOWvB8mvjk9zp80ZsVckeYUubHOO80nwz6zs5p1ANQE5AZAZAZAnIDIDIDIDIEgAK5AjIDIEZAjUBGoCNYEOYFXUAq6oFXXQGOV0lv4bmJnaN2Yjfhysqmcy+83L47nz3JfrvNveZl6WK7REezw3lTCZmkcutYcjxG7xGpvvJ49y/3LPFj3mGl7bNFQipzXqTbT01R68y+mcEm4Qim84SKHLPz7pOSvVD3X14tLNN5tLnixbS2/AK2m3pp83qnjwUm2vyPbenY5x6akT+P15UmtvFs9pj8Po2SuUTUVZXAFlXAsqwEqqBZVALKYE6wJ1ATqAnIDIE5AZApkCMgQ5AVcgKuYFHMCjqgYpVgMUq4GGdyB56l2B47i82azzTRw1MTOG8V77T+zph2+JXf3h5M7HgXpduWo4vWxFkjDXeXTw5m64bGay86msvDxuezw6ekYq1tHh5vLqLTktas+Wu/4dOnLVF5x0Zpk0VLRtE7N8estWeY3b6z47OCSlSnt1jiSKjL6Lkmd6zErCnqWKftRMPTS4o601qp1FBbvKSz/Y7aX0bpt1ZZ/KHLP6lE12xx+bqLW/ykXyoe+ndMDPC4AzRrgZI1gMsawGSNUC6qAZFUAspgWUwLKQFlICdQE5Ao2BVsCrkBRyApKQGKUwMUpgYJzAwTmB56kmB5auQPDcQm+QGvde5hlOEZx6PViXvKPU+i0vfqxztv4WmD1Ga12vG/3tbeRuKrWYqMfXU2ddJ6VXDPVed2uo9Rm9emkbLQtZ9S3VrPC08gPRCzXgB6aVql0A9dKngD1QAzwYGaMgMsZAZoyAyxkBkjIDJGQGRSAupAXUgLKQFkwJyBDYFWwKNgY5MDHJgY5AYpAYpIDFKIGKUAKOmBjdECkrZMDG7NeAFXZLwAj5ogLK2AsrcC6ogXjSAyRpgZIwAyRiBkjEDJFAZEBkQF0BdAXQFkBZMCwBgUYFWBRoCjQFGgMbiBRwAq6YFHTAjugI7oCO6Ad0BHcgR3IDuQHcgSqQEqkBZUgLKmBZQAsoAXUQLKIF0gLJAXSAsgLICUBYCWBDQFWgKtAVcQKuIFXECrgBDgBGgCNAEaAHdgNADQBHdgO7Ad2A7sCdADQBOgCdAFlECVECVECyiBKQFkgJSAskBKAkCwEYAjAENAVwBGAIwA0gRpAjSA0gRpAaQGkBpAjSA0gNADSBOkBpAaQJ0gTpAaQJwBOAJwBOAJwBOAJwAAsBAEAQAAgCAIAAAIAAAAEAAAAAAAkAAAASBIBASAAkCUBIA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4" name="Picture 12" descr="http://4.bp.blogspot.com/-HDF3rx32mX4/UjBTSSCvgHI/AAAAAAAAAxg/ocqhPqlB-NA/s1600/Remove-Add-to-Compare-Link%5B1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723872"/>
            <a:ext cx="2919838" cy="2919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88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1305" y="388365"/>
            <a:ext cx="6433185" cy="1068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105"/>
              </a:lnSpc>
              <a:spcBef>
                <a:spcPts val="100"/>
              </a:spcBef>
            </a:pPr>
            <a:r>
              <a:rPr sz="3600" spc="-20" dirty="0"/>
              <a:t>ЧТО</a:t>
            </a:r>
            <a:r>
              <a:rPr sz="3600" spc="-40" dirty="0"/>
              <a:t> </a:t>
            </a:r>
            <a:r>
              <a:rPr sz="3600" spc="5" dirty="0"/>
              <a:t>ИЗМЕНИЛОСЬ?</a:t>
            </a:r>
            <a:endParaRPr sz="3600"/>
          </a:p>
          <a:p>
            <a:pPr marL="1384300">
              <a:lnSpc>
                <a:spcPts val="4105"/>
              </a:lnSpc>
            </a:pPr>
            <a:r>
              <a:rPr sz="3600" spc="-5" dirty="0"/>
              <a:t>Ответы</a:t>
            </a:r>
            <a:r>
              <a:rPr sz="3600" spc="-20" dirty="0"/>
              <a:t> </a:t>
            </a:r>
            <a:r>
              <a:rPr sz="3600" spc="-5" dirty="0"/>
              <a:t>на</a:t>
            </a:r>
            <a:r>
              <a:rPr sz="3600" spc="-10" dirty="0"/>
              <a:t> </a:t>
            </a:r>
            <a:r>
              <a:rPr sz="3600" dirty="0"/>
              <a:t>сайте ФИПИ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44779" y="1600326"/>
            <a:ext cx="7733665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27685" algn="l"/>
                <a:tab pos="2292985" algn="l"/>
                <a:tab pos="2997200" algn="l"/>
                <a:tab pos="4567555" algn="l"/>
                <a:tab pos="6256655" algn="l"/>
                <a:tab pos="6588759" algn="l"/>
              </a:tabLst>
            </a:pPr>
            <a:r>
              <a:rPr sz="2600" spc="-5" dirty="0">
                <a:latin typeface="Calibri"/>
                <a:cs typeface="Calibri"/>
              </a:rPr>
              <a:t>1.	</a:t>
            </a:r>
            <a:r>
              <a:rPr sz="2600" spc="-15" dirty="0">
                <a:latin typeface="Calibri"/>
                <a:cs typeface="Calibri"/>
              </a:rPr>
              <a:t>Комплекты	тем	итогового	</a:t>
            </a:r>
            <a:r>
              <a:rPr sz="2600" spc="-5" dirty="0">
                <a:latin typeface="Calibri"/>
                <a:cs typeface="Calibri"/>
              </a:rPr>
              <a:t>сочинения	с	2022/23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9891" y="1956638"/>
            <a:ext cx="6339840" cy="421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00505" algn="l"/>
                <a:tab pos="2332990" algn="l"/>
                <a:tab pos="4472940" algn="l"/>
              </a:tabLst>
            </a:pPr>
            <a:r>
              <a:rPr sz="2600" spc="-5" dirty="0">
                <a:latin typeface="Calibri"/>
                <a:cs typeface="Calibri"/>
              </a:rPr>
              <a:t>учебного	</a:t>
            </a:r>
            <a:r>
              <a:rPr sz="2600" spc="-30" dirty="0">
                <a:latin typeface="Calibri"/>
                <a:cs typeface="Calibri"/>
              </a:rPr>
              <a:t>года	</a:t>
            </a:r>
            <a:r>
              <a:rPr sz="2600" spc="-15" dirty="0">
                <a:latin typeface="Calibri"/>
                <a:cs typeface="Calibri"/>
              </a:rPr>
              <a:t>формируются	из</a:t>
            </a:r>
            <a:r>
              <a:rPr sz="2600" spc="2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закрытого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9891" y="1956638"/>
            <a:ext cx="7212965" cy="77787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 indent="6521450">
              <a:lnSpc>
                <a:spcPts val="2810"/>
              </a:lnSpc>
              <a:spcBef>
                <a:spcPts val="445"/>
              </a:spcBef>
              <a:tabLst>
                <a:tab pos="749935" algn="l"/>
                <a:tab pos="2357120" algn="l"/>
                <a:tab pos="4171315" algn="l"/>
                <a:tab pos="4793615" algn="l"/>
                <a:tab pos="6348095" algn="l"/>
              </a:tabLst>
            </a:pPr>
            <a:r>
              <a:rPr sz="2600" dirty="0">
                <a:latin typeface="Calibri"/>
                <a:cs typeface="Calibri"/>
              </a:rPr>
              <a:t>б</a:t>
            </a:r>
            <a:r>
              <a:rPr sz="2600" spc="-5" dirty="0">
                <a:latin typeface="Calibri"/>
                <a:cs typeface="Calibri"/>
              </a:rPr>
              <a:t>а</a:t>
            </a:r>
            <a:r>
              <a:rPr sz="2600" spc="5" dirty="0">
                <a:latin typeface="Calibri"/>
                <a:cs typeface="Calibri"/>
              </a:rPr>
              <a:t>н</a:t>
            </a:r>
            <a:r>
              <a:rPr sz="2600" spc="-5" dirty="0">
                <a:latin typeface="Calibri"/>
                <a:cs typeface="Calibri"/>
              </a:rPr>
              <a:t>к  </a:t>
            </a:r>
            <a:r>
              <a:rPr sz="2600" spc="-25" dirty="0">
                <a:latin typeface="Calibri"/>
                <a:cs typeface="Calibri"/>
              </a:rPr>
              <a:t>те</a:t>
            </a:r>
            <a:r>
              <a:rPr sz="2600" spc="-10" dirty="0">
                <a:latin typeface="Calibri"/>
                <a:cs typeface="Calibri"/>
              </a:rPr>
              <a:t>м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spc="-15" dirty="0">
                <a:latin typeface="Calibri"/>
                <a:cs typeface="Calibri"/>
              </a:rPr>
              <a:t>и</a:t>
            </a:r>
            <a:r>
              <a:rPr sz="2600" spc="-25" dirty="0">
                <a:latin typeface="Calibri"/>
                <a:cs typeface="Calibri"/>
              </a:rPr>
              <a:t>т</a:t>
            </a:r>
            <a:r>
              <a:rPr sz="2600" spc="-10" dirty="0">
                <a:latin typeface="Calibri"/>
                <a:cs typeface="Calibri"/>
              </a:rPr>
              <a:t>оговог</a:t>
            </a:r>
            <a:r>
              <a:rPr sz="2600" spc="-5" dirty="0">
                <a:latin typeface="Calibri"/>
                <a:cs typeface="Calibri"/>
              </a:rPr>
              <a:t>о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spc="20" dirty="0">
                <a:latin typeface="Calibri"/>
                <a:cs typeface="Calibri"/>
              </a:rPr>
              <a:t>с</a:t>
            </a:r>
            <a:r>
              <a:rPr sz="2600" spc="-10" dirty="0">
                <a:latin typeface="Calibri"/>
                <a:cs typeface="Calibri"/>
              </a:rPr>
              <a:t>о</a:t>
            </a:r>
            <a:r>
              <a:rPr sz="2600" dirty="0">
                <a:latin typeface="Calibri"/>
                <a:cs typeface="Calibri"/>
              </a:rPr>
              <a:t>ч</a:t>
            </a:r>
            <a:r>
              <a:rPr sz="2600" spc="5" dirty="0">
                <a:latin typeface="Calibri"/>
                <a:cs typeface="Calibri"/>
              </a:rPr>
              <a:t>и</a:t>
            </a:r>
            <a:r>
              <a:rPr sz="2600" spc="-5" dirty="0">
                <a:latin typeface="Calibri"/>
                <a:cs typeface="Calibri"/>
              </a:rPr>
              <a:t>н</a:t>
            </a:r>
            <a:r>
              <a:rPr sz="2600" dirty="0">
                <a:latin typeface="Calibri"/>
                <a:cs typeface="Calibri"/>
              </a:rPr>
              <a:t>е</a:t>
            </a:r>
            <a:r>
              <a:rPr sz="2600" spc="-5" dirty="0">
                <a:latin typeface="Calibri"/>
                <a:cs typeface="Calibri"/>
              </a:rPr>
              <a:t>ни</a:t>
            </a:r>
            <a:r>
              <a:rPr sz="2600" dirty="0">
                <a:latin typeface="Calibri"/>
                <a:cs typeface="Calibri"/>
              </a:rPr>
              <a:t>я</a:t>
            </a:r>
            <a:r>
              <a:rPr sz="2600" spc="-5" dirty="0">
                <a:latin typeface="Calibri"/>
                <a:cs typeface="Calibri"/>
              </a:rPr>
              <a:t>.</a:t>
            </a:r>
            <a:r>
              <a:rPr sz="2600" dirty="0">
                <a:latin typeface="Calibri"/>
                <a:cs typeface="Calibri"/>
              </a:rPr>
              <a:t>	О</a:t>
            </a:r>
            <a:r>
              <a:rPr sz="2600" spc="-5" dirty="0">
                <a:latin typeface="Calibri"/>
                <a:cs typeface="Calibri"/>
              </a:rPr>
              <a:t>н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spc="-5" dirty="0">
                <a:latin typeface="Calibri"/>
                <a:cs typeface="Calibri"/>
              </a:rPr>
              <a:t>вк</a:t>
            </a:r>
            <a:r>
              <a:rPr sz="2600" spc="15" dirty="0">
                <a:latin typeface="Calibri"/>
                <a:cs typeface="Calibri"/>
              </a:rPr>
              <a:t>л</a:t>
            </a:r>
            <a:r>
              <a:rPr sz="2600" spc="-10" dirty="0">
                <a:latin typeface="Calibri"/>
                <a:cs typeface="Calibri"/>
              </a:rPr>
              <a:t>ю</a:t>
            </a:r>
            <a:r>
              <a:rPr sz="2600" dirty="0">
                <a:latin typeface="Calibri"/>
                <a:cs typeface="Calibri"/>
              </a:rPr>
              <a:t>ч</a:t>
            </a:r>
            <a:r>
              <a:rPr sz="2600" spc="-5" dirty="0">
                <a:latin typeface="Calibri"/>
                <a:cs typeface="Calibri"/>
              </a:rPr>
              <a:t>а</a:t>
            </a:r>
            <a:r>
              <a:rPr sz="2600" dirty="0">
                <a:latin typeface="Calibri"/>
                <a:cs typeface="Calibri"/>
              </a:rPr>
              <a:t>е</a:t>
            </a:r>
            <a:r>
              <a:rPr sz="2600" spc="-5" dirty="0">
                <a:latin typeface="Calibri"/>
                <a:cs typeface="Calibri"/>
              </a:rPr>
              <a:t>т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b="1" spc="-20" dirty="0">
                <a:latin typeface="Calibri"/>
                <a:cs typeface="Calibri"/>
              </a:rPr>
              <a:t>б</a:t>
            </a:r>
            <a:r>
              <a:rPr sz="2600" b="1" spc="-55" dirty="0">
                <a:latin typeface="Calibri"/>
                <a:cs typeface="Calibri"/>
              </a:rPr>
              <a:t>о</a:t>
            </a:r>
            <a:r>
              <a:rPr sz="2600" b="1" spc="20" dirty="0">
                <a:latin typeface="Calibri"/>
                <a:cs typeface="Calibri"/>
              </a:rPr>
              <a:t>л</a:t>
            </a:r>
            <a:r>
              <a:rPr sz="2600" b="1" spc="-15" dirty="0">
                <a:latin typeface="Calibri"/>
                <a:cs typeface="Calibri"/>
              </a:rPr>
              <a:t>е</a:t>
            </a:r>
            <a:r>
              <a:rPr sz="2600" b="1" spc="-5" dirty="0">
                <a:latin typeface="Calibri"/>
                <a:cs typeface="Calibri"/>
              </a:rPr>
              <a:t>е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779" y="2581586"/>
            <a:ext cx="7486650" cy="99441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795"/>
              </a:spcBef>
              <a:tabLst>
                <a:tab pos="2000250" algn="l"/>
                <a:tab pos="2978785" algn="l"/>
              </a:tabLst>
            </a:pPr>
            <a:r>
              <a:rPr sz="2600" b="1" spc="-15" dirty="0">
                <a:latin typeface="Calibri"/>
                <a:cs typeface="Calibri"/>
              </a:rPr>
              <a:t>полутора	</a:t>
            </a:r>
            <a:r>
              <a:rPr sz="2600" b="1" spc="-5" dirty="0">
                <a:latin typeface="Calibri"/>
                <a:cs typeface="Calibri"/>
              </a:rPr>
              <a:t>тысяч	</a:t>
            </a:r>
            <a:r>
              <a:rPr sz="2600" spc="-20" dirty="0">
                <a:latin typeface="Calibri"/>
                <a:cs typeface="Calibri"/>
              </a:rPr>
              <a:t>тем</a:t>
            </a:r>
            <a:r>
              <a:rPr sz="2600" spc="-5" dirty="0">
                <a:latin typeface="Calibri"/>
                <a:cs typeface="Calibri"/>
              </a:rPr>
              <a:t> сочинений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прошлых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лет.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527685" algn="l"/>
              </a:tabLst>
            </a:pPr>
            <a:r>
              <a:rPr sz="2600" dirty="0">
                <a:latin typeface="Calibri"/>
                <a:cs typeface="Calibri"/>
              </a:rPr>
              <a:t>2.	</a:t>
            </a:r>
            <a:r>
              <a:rPr sz="2600" spc="-15" dirty="0">
                <a:latin typeface="Calibri"/>
                <a:cs typeface="Calibri"/>
              </a:rPr>
              <a:t>Выделено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три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раздела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и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несколько</a:t>
            </a:r>
            <a:r>
              <a:rPr sz="2600" spc="3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подразделов: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6740" y="2514600"/>
            <a:ext cx="8557260" cy="3739485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1.1</a:t>
            </a:r>
            <a:r>
              <a:rPr lang="ru-RU" sz="2800" b="0" dirty="0"/>
              <a:t>. Внутренний мир человека и его личностные качества.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/>
              <a:t>1.2. Отношение человека к другому человеку (окружению), нравственные идеалы и выбор между добром и злом.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/>
              <a:t>1.3. Познание человеком самого себя.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/>
              <a:t>1.4. Свобода человека и её ограничения.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14400" y="434720"/>
            <a:ext cx="6857999" cy="1409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" algn="ctr">
              <a:lnSpc>
                <a:spcPts val="3650"/>
              </a:lnSpc>
              <a:spcBef>
                <a:spcPts val="90"/>
              </a:spcBef>
            </a:pPr>
            <a:r>
              <a:rPr sz="3200" spc="-130" dirty="0">
                <a:solidFill>
                  <a:srgbClr val="FF0000"/>
                </a:solidFill>
              </a:rPr>
              <a:t>РАЗДЕЛ</a:t>
            </a:r>
            <a:r>
              <a:rPr sz="3200" spc="-2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1</a:t>
            </a:r>
            <a:endParaRPr sz="3200" dirty="0">
              <a:solidFill>
                <a:srgbClr val="FF0000"/>
              </a:solidFill>
            </a:endParaRPr>
          </a:p>
          <a:p>
            <a:pPr marL="12700" marR="5080" algn="ctr">
              <a:lnSpc>
                <a:spcPts val="3460"/>
              </a:lnSpc>
              <a:spcBef>
                <a:spcPts val="240"/>
              </a:spcBef>
            </a:pPr>
            <a:r>
              <a:rPr sz="3200" spc="-15" dirty="0"/>
              <a:t>Духовно-нравственные</a:t>
            </a:r>
            <a:r>
              <a:rPr sz="3200" spc="15" dirty="0"/>
              <a:t> </a:t>
            </a:r>
            <a:r>
              <a:rPr sz="3200" spc="-10" dirty="0"/>
              <a:t>ориентиры</a:t>
            </a:r>
            <a:r>
              <a:rPr sz="3200" spc="50" dirty="0"/>
              <a:t> </a:t>
            </a:r>
            <a:r>
              <a:rPr sz="3200" spc="-5" dirty="0"/>
              <a:t>в </a:t>
            </a:r>
            <a:r>
              <a:rPr sz="3200" spc="-785" dirty="0"/>
              <a:t> </a:t>
            </a:r>
            <a:r>
              <a:rPr sz="3200" spc="-10" dirty="0"/>
              <a:t>жизни</a:t>
            </a:r>
            <a:r>
              <a:rPr sz="3200" spc="40" dirty="0"/>
              <a:t> </a:t>
            </a:r>
            <a:r>
              <a:rPr sz="3200" spc="-20" dirty="0"/>
              <a:t>человека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739480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34720"/>
            <a:ext cx="7315199" cy="1423467"/>
          </a:xfrm>
        </p:spPr>
        <p:txBody>
          <a:bodyPr/>
          <a:lstStyle/>
          <a:p>
            <a:pPr marL="1905" algn="ctr">
              <a:lnSpc>
                <a:spcPts val="3650"/>
              </a:lnSpc>
              <a:spcBef>
                <a:spcPts val="90"/>
              </a:spcBef>
            </a:pPr>
            <a:r>
              <a:rPr lang="ru-RU" spc="-130" dirty="0">
                <a:solidFill>
                  <a:srgbClr val="FF0000"/>
                </a:solidFill>
              </a:rPr>
              <a:t>РАЗДЕЛ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5" dirty="0">
                <a:solidFill>
                  <a:srgbClr val="FF0000"/>
                </a:solidFill>
              </a:rPr>
              <a:t>2</a:t>
            </a:r>
            <a:r>
              <a:rPr lang="ru-RU" dirty="0"/>
              <a:t/>
            </a:r>
            <a:br>
              <a:rPr lang="ru-RU" dirty="0"/>
            </a:br>
            <a:r>
              <a:rPr lang="ru-RU" spc="5" dirty="0"/>
              <a:t>Семья, </a:t>
            </a:r>
            <a:r>
              <a:rPr lang="ru-RU" spc="-5" dirty="0"/>
              <a:t>общество, </a:t>
            </a:r>
            <a:r>
              <a:rPr lang="ru-RU" spc="-20" dirty="0"/>
              <a:t>Отечество </a:t>
            </a:r>
            <a:r>
              <a:rPr lang="ru-RU" spc="-785" dirty="0"/>
              <a:t> </a:t>
            </a:r>
            <a:r>
              <a:rPr lang="ru-RU" spc="-5" dirty="0"/>
              <a:t>в</a:t>
            </a:r>
            <a:r>
              <a:rPr lang="ru-RU" spc="-10" dirty="0"/>
              <a:t> жизни</a:t>
            </a:r>
            <a:r>
              <a:rPr lang="ru-RU" spc="40" dirty="0"/>
              <a:t> </a:t>
            </a:r>
            <a:r>
              <a:rPr lang="ru-RU" spc="-20" dirty="0"/>
              <a:t>человека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2999" y="2133600"/>
            <a:ext cx="7777073" cy="2386013"/>
          </a:xfrm>
        </p:spPr>
        <p:txBody>
          <a:bodyPr/>
          <a:lstStyle/>
          <a:p>
            <a:r>
              <a:rPr lang="ru-RU" sz="3200" b="0" dirty="0"/>
              <a:t>2.1. Семья, род; семейные ценности и традиции.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0" dirty="0"/>
              <a:t>2.2. Человек и общество.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0" dirty="0"/>
              <a:t>2.3. Родина, государство, гражданская позиция человека.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43434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1572</Words>
  <Application>Microsoft Office PowerPoint</Application>
  <PresentationFormat>Экран (4:3)</PresentationFormat>
  <Paragraphs>106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Arial MT</vt:lpstr>
      <vt:lpstr>Calibri</vt:lpstr>
      <vt:lpstr>Century Schoolbook</vt:lpstr>
      <vt:lpstr>Times New Roman</vt:lpstr>
      <vt:lpstr>Office Theme</vt:lpstr>
      <vt:lpstr>Итоговое сочинение</vt:lpstr>
      <vt:lpstr> </vt:lpstr>
      <vt:lpstr>Итоговое сочинение (изложение) как условие допуска   к ГИА</vt:lpstr>
      <vt:lpstr>Сроки и продолжительность написания итогового сочинения (изложения) </vt:lpstr>
      <vt:lpstr>Презентация PowerPoint</vt:lpstr>
      <vt:lpstr>Презентация PowerPoint</vt:lpstr>
      <vt:lpstr>ЧТО ИЗМЕНИЛОСЬ? Ответы на сайте ФИПИ</vt:lpstr>
      <vt:lpstr>РАЗДЕЛ 1 Духовно-нравственные ориентиры в  жизни человека</vt:lpstr>
      <vt:lpstr>РАЗДЕЛ 2 Семья, общество, Отечество  в жизни человека</vt:lpstr>
      <vt:lpstr>РАЗДЕЛ 3 Природа и культура в жизни человека</vt:lpstr>
      <vt:lpstr>СТРУКТУРА ЗАКРЫТОГО БАНКА ТЕМ  ИТОГОВОГО СОЧИНЕНИЯ</vt:lpstr>
      <vt:lpstr>Презентация PowerPoint</vt:lpstr>
      <vt:lpstr>Критерии оценивания</vt:lpstr>
      <vt:lpstr>Критерии оценивания итогового сочинения в школе (как допуск к  ЕГЭ) </vt:lpstr>
      <vt:lpstr>Требование № 2.  «Самостоятельность написания итогового сочинения»</vt:lpstr>
      <vt:lpstr>Критерии № 1 и № 2 являются основными.  Для получения «зачета» за итоговое сочинение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 </vt:lpstr>
      <vt:lpstr>Критерий № 1 «Соответствие теме»</vt:lpstr>
      <vt:lpstr>Критерий № 2 «Аргументация. Привлечение литературного материала»</vt:lpstr>
      <vt:lpstr>Презентация PowerPoint</vt:lpstr>
      <vt:lpstr>Презентация PowerPoint</vt:lpstr>
      <vt:lpstr>Критерий № 4 «Качество письменной речи»</vt:lpstr>
      <vt:lpstr>Критерий № 5 «Грамотность»</vt:lpstr>
      <vt:lpstr>Презентация PowerPoint</vt:lpstr>
      <vt:lpstr>Ознакомление с результатами итогового сочинения (изложения), срок действия итогового сочинения и предоставление итогового сочинения в вузы в качестве индивидуального достижения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2022-2023 презентация</dc:title>
  <dc:subject>Итоговое сочинение 2022-2023 презентация</dc:subject>
  <dc:creator>100ballnik.com</dc:creator>
  <cp:keywords>итоговое сочинение 2022-2023 презентация</cp:keywords>
  <cp:lastModifiedBy>317</cp:lastModifiedBy>
  <cp:revision>12</cp:revision>
  <dcterms:created xsi:type="dcterms:W3CDTF">2022-10-14T08:30:24Z</dcterms:created>
  <dcterms:modified xsi:type="dcterms:W3CDTF">2023-09-12T20:50:59Z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2022-10-14T00:00:00Z</vt:filetime>
  </property>
</Properties>
</file>